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8" r:id="rId2"/>
  </p:sldMasterIdLst>
  <p:notesMasterIdLst>
    <p:notesMasterId r:id="rId55"/>
  </p:notesMasterIdLst>
  <p:handoutMasterIdLst>
    <p:handoutMasterId r:id="rId56"/>
  </p:handoutMasterIdLst>
  <p:sldIdLst>
    <p:sldId id="256" r:id="rId3"/>
    <p:sldId id="528" r:id="rId4"/>
    <p:sldId id="561" r:id="rId5"/>
    <p:sldId id="529" r:id="rId6"/>
    <p:sldId id="562" r:id="rId7"/>
    <p:sldId id="563" r:id="rId8"/>
    <p:sldId id="564" r:id="rId9"/>
    <p:sldId id="565" r:id="rId10"/>
    <p:sldId id="566" r:id="rId11"/>
    <p:sldId id="567" r:id="rId12"/>
    <p:sldId id="568" r:id="rId13"/>
    <p:sldId id="569" r:id="rId14"/>
    <p:sldId id="574" r:id="rId15"/>
    <p:sldId id="576" r:id="rId16"/>
    <p:sldId id="580" r:id="rId17"/>
    <p:sldId id="577" r:id="rId18"/>
    <p:sldId id="578" r:id="rId19"/>
    <p:sldId id="626" r:id="rId20"/>
    <p:sldId id="627" r:id="rId21"/>
    <p:sldId id="640" r:id="rId22"/>
    <p:sldId id="641" r:id="rId23"/>
    <p:sldId id="622" r:id="rId24"/>
    <p:sldId id="623" r:id="rId25"/>
    <p:sldId id="624" r:id="rId26"/>
    <p:sldId id="582" r:id="rId27"/>
    <p:sldId id="586" r:id="rId28"/>
    <p:sldId id="587" r:id="rId29"/>
    <p:sldId id="588" r:id="rId30"/>
    <p:sldId id="594" r:id="rId31"/>
    <p:sldId id="621" r:id="rId32"/>
    <p:sldId id="620" r:id="rId33"/>
    <p:sldId id="583" r:id="rId34"/>
    <p:sldId id="584" r:id="rId35"/>
    <p:sldId id="628" r:id="rId36"/>
    <p:sldId id="629" r:id="rId37"/>
    <p:sldId id="631" r:id="rId38"/>
    <p:sldId id="632" r:id="rId39"/>
    <p:sldId id="592" r:id="rId40"/>
    <p:sldId id="595" r:id="rId41"/>
    <p:sldId id="596" r:id="rId42"/>
    <p:sldId id="642" r:id="rId43"/>
    <p:sldId id="597" r:id="rId44"/>
    <p:sldId id="598" r:id="rId45"/>
    <p:sldId id="599" r:id="rId46"/>
    <p:sldId id="643" r:id="rId47"/>
    <p:sldId id="644" r:id="rId48"/>
    <p:sldId id="645" r:id="rId49"/>
    <p:sldId id="608" r:id="rId50"/>
    <p:sldId id="609" r:id="rId51"/>
    <p:sldId id="610" r:id="rId52"/>
    <p:sldId id="611" r:id="rId53"/>
    <p:sldId id="612" r:id="rId5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3366"/>
    <a:srgbClr val="CCCC00"/>
    <a:srgbClr val="000066"/>
    <a:srgbClr val="DDDDDD"/>
    <a:srgbClr val="009999"/>
    <a:srgbClr val="0000FF"/>
    <a:srgbClr val="FFFFFF"/>
    <a:srgbClr val="C0C0C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6009" autoAdjust="0"/>
  </p:normalViewPr>
  <p:slideViewPr>
    <p:cSldViewPr snapToGrid="0">
      <p:cViewPr varScale="1">
        <p:scale>
          <a:sx n="104" d="100"/>
          <a:sy n="104" d="100"/>
        </p:scale>
        <p:origin x="-150" y="-96"/>
      </p:cViewPr>
      <p:guideLst>
        <p:guide orient="horz" pos="2160"/>
        <p:guide pos="28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190" y="-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Tx/>
              <a:buChar char="•"/>
              <a:defRPr sz="1200" i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FontTx/>
              <a:buChar char="•"/>
              <a:defRPr sz="1200" i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Tx/>
              <a:buChar char="•"/>
              <a:defRPr sz="1200" i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20000"/>
              </a:spcBef>
              <a:buFontTx/>
              <a:buChar char="•"/>
              <a:defRPr sz="1200" i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0072BD45-0970-443F-8684-3D84912FC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154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/>
            </a:lvl1pPr>
          </a:lstStyle>
          <a:p>
            <a:pPr>
              <a:defRPr/>
            </a:pPr>
            <a:fld id="{27314D89-D305-4E0C-81EC-7919DF197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8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фай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963738" y="6553200"/>
            <a:ext cx="4291012" cy="3048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/>
              <a:t>Технологии биометрической идентификации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098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477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Биометрия на службе компаний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/>
              <a:t>Информационная безопасность корпоративных сетей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Биометрия на службе компаний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dirty="0"/>
            </a:lvl1pPr>
          </a:lstStyle>
          <a:p>
            <a:pPr>
              <a:defRPr/>
            </a:pPr>
            <a:r>
              <a:rPr lang="ru-RU" dirty="0"/>
              <a:t>Биометрия в банках: опыт и решения </a:t>
            </a:r>
            <a:r>
              <a:rPr lang="en-US" dirty="0"/>
              <a:t>BioLink</a:t>
            </a:r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svetlaya_podlojka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0" descr="glowing white box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281953" y="-191994"/>
            <a:ext cx="7890903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24000"/>
            <a:ext cx="868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63738" y="6540500"/>
            <a:ext cx="429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 i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ru-RU"/>
              <a:t>Биометрия на службе компаний</a:t>
            </a:r>
          </a:p>
        </p:txBody>
      </p:sp>
      <p:pic>
        <p:nvPicPr>
          <p:cNvPr id="4103" name="Picture 14" descr="bio_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23113" y="6394450"/>
            <a:ext cx="2020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0" descr="clock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5927" y="6400799"/>
            <a:ext cx="414012" cy="4392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694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695" r:id="rId1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 i="1">
          <a:solidFill>
            <a:srgbClr val="0A2EA4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55000"/>
        <a:buFont typeface="Wingdings" pitchFamily="2" charset="2"/>
        <a:buChar char="q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svetlaya_podlojka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5.png"/><Relationship Id="rId7" Type="http://schemas.openxmlformats.org/officeDocument/2006/relationships/image" Target="../media/image5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image" Target="../media/image107.png"/><Relationship Id="rId3" Type="http://schemas.openxmlformats.org/officeDocument/2006/relationships/image" Target="../media/image88.png"/><Relationship Id="rId21" Type="http://schemas.openxmlformats.org/officeDocument/2006/relationships/image" Target="../media/image103.png"/><Relationship Id="rId7" Type="http://schemas.openxmlformats.org/officeDocument/2006/relationships/image" Target="../media/image92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6.png"/><Relationship Id="rId2" Type="http://schemas.openxmlformats.org/officeDocument/2006/relationships/image" Target="../media/image87.png"/><Relationship Id="rId16" Type="http://schemas.openxmlformats.org/officeDocument/2006/relationships/image" Target="../media/image99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24" Type="http://schemas.openxmlformats.org/officeDocument/2006/relationships/image" Target="../media/image105.png"/><Relationship Id="rId5" Type="http://schemas.openxmlformats.org/officeDocument/2006/relationships/image" Target="../media/image90.png"/><Relationship Id="rId15" Type="http://schemas.openxmlformats.org/officeDocument/2006/relationships/image" Target="../media/image98.png"/><Relationship Id="rId23" Type="http://schemas.openxmlformats.org/officeDocument/2006/relationships/image" Target="../media/image104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83.png"/><Relationship Id="rId14" Type="http://schemas.openxmlformats.org/officeDocument/2006/relationships/image" Target="../media/image97.png"/><Relationship Id="rId2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7" descr="glowing white b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1884" y="-439220"/>
            <a:ext cx="3637052" cy="3152521"/>
          </a:xfrm>
          <a:prstGeom prst="rect">
            <a:avLst/>
          </a:prstGeom>
          <a:noFill/>
        </p:spPr>
      </p:pic>
      <p:sp>
        <p:nvSpPr>
          <p:cNvPr id="13" name="Freeform 6"/>
          <p:cNvSpPr>
            <a:spLocks/>
          </p:cNvSpPr>
          <p:nvPr/>
        </p:nvSpPr>
        <p:spPr bwMode="auto">
          <a:xfrm>
            <a:off x="0" y="-1"/>
            <a:ext cx="8307421" cy="44552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08" y="6848"/>
              </a:cxn>
              <a:cxn ang="0">
                <a:pos x="7808" y="6848"/>
              </a:cxn>
              <a:cxn ang="0">
                <a:pos x="7808" y="6848"/>
              </a:cxn>
              <a:cxn ang="0">
                <a:pos x="0" y="6848"/>
              </a:cxn>
              <a:cxn ang="0">
                <a:pos x="0" y="0"/>
              </a:cxn>
            </a:cxnLst>
            <a:rect l="0" t="0" r="r" b="b"/>
            <a:pathLst>
              <a:path w="7808" h="6848">
                <a:moveTo>
                  <a:pt x="0" y="0"/>
                </a:moveTo>
                <a:cubicBezTo>
                  <a:pt x="4313" y="0"/>
                  <a:pt x="7808" y="3066"/>
                  <a:pt x="7808" y="6848"/>
                </a:cubicBezTo>
                <a:cubicBezTo>
                  <a:pt x="7808" y="6848"/>
                  <a:pt x="7808" y="6848"/>
                  <a:pt x="7808" y="6848"/>
                </a:cubicBezTo>
                <a:lnTo>
                  <a:pt x="7808" y="6848"/>
                </a:lnTo>
                <a:lnTo>
                  <a:pt x="0" y="6848"/>
                </a:lnTo>
                <a:lnTo>
                  <a:pt x="0" y="0"/>
                </a:lnTo>
                <a:close/>
              </a:path>
            </a:pathLst>
          </a:custGeom>
          <a:solidFill>
            <a:srgbClr val="0066FF">
              <a:alpha val="80000"/>
            </a:srgbClr>
          </a:solidFill>
          <a:ln w="0">
            <a:noFill/>
            <a:prstDash val="solid"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defTabSz="109714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900" kern="0" dirty="0">
              <a:solidFill>
                <a:sysClr val="windowText" lastClr="000000"/>
              </a:solidFill>
              <a:latin typeface="Segoe Semibold" pitchFamily="34" charset="0"/>
            </a:endParaRPr>
          </a:p>
        </p:txBody>
      </p:sp>
      <p:grpSp>
        <p:nvGrpSpPr>
          <p:cNvPr id="14" name="Group 50"/>
          <p:cNvGrpSpPr>
            <a:grpSpLocks/>
          </p:cNvGrpSpPr>
          <p:nvPr/>
        </p:nvGrpSpPr>
        <p:grpSpPr bwMode="auto">
          <a:xfrm>
            <a:off x="1187911" y="1652530"/>
            <a:ext cx="333780" cy="118692"/>
            <a:chOff x="680" y="2790"/>
            <a:chExt cx="270" cy="96"/>
          </a:xfrm>
        </p:grpSpPr>
        <p:sp>
          <p:nvSpPr>
            <p:cNvPr id="15" name="Oval 51"/>
            <p:cNvSpPr>
              <a:spLocks noChangeArrowheads="1"/>
            </p:cNvSpPr>
            <p:nvPr/>
          </p:nvSpPr>
          <p:spPr bwMode="auto">
            <a:xfrm>
              <a:off x="854" y="2790"/>
              <a:ext cx="96" cy="96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16" name="Oval 52"/>
            <p:cNvSpPr>
              <a:spLocks noChangeArrowheads="1"/>
            </p:cNvSpPr>
            <p:nvPr/>
          </p:nvSpPr>
          <p:spPr bwMode="auto">
            <a:xfrm>
              <a:off x="680" y="2790"/>
              <a:ext cx="96" cy="96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dirty="0"/>
            </a:p>
          </p:txBody>
        </p:sp>
      </p:grpSp>
      <p:pic>
        <p:nvPicPr>
          <p:cNvPr id="17" name="Рисунок 16" descr="Bio_Time_logo_ww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661" y="233261"/>
            <a:ext cx="2420725" cy="1106062"/>
          </a:xfrm>
          <a:prstGeom prst="rect">
            <a:avLst/>
          </a:prstGeom>
          <a:effectLst/>
        </p:spPr>
      </p:pic>
      <p:pic>
        <p:nvPicPr>
          <p:cNvPr id="19" name="Picture 6" descr="bluebox_l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28" y="4689542"/>
            <a:ext cx="8433881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4" descr="BioLink Logo_full_rus"/>
          <p:cNvPicPr>
            <a:picLocks noChangeAspect="1" noChangeArrowheads="1"/>
          </p:cNvPicPr>
          <p:nvPr/>
        </p:nvPicPr>
        <p:blipFill>
          <a:blip r:embed="rId5"/>
          <a:srcRect b="45340"/>
          <a:stretch>
            <a:fillRect/>
          </a:stretch>
        </p:blipFill>
        <p:spPr bwMode="auto">
          <a:xfrm>
            <a:off x="2436090" y="5687002"/>
            <a:ext cx="36322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40904" y="4918590"/>
            <a:ext cx="803563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pc="30" dirty="0" smtClean="0">
                <a:solidFill>
                  <a:srgbClr val="FFFF00"/>
                </a:solidFill>
                <a:latin typeface="Verdana" pitchFamily="34" charset="0"/>
              </a:rPr>
              <a:t>Интегрированная биометрическая система</a:t>
            </a:r>
            <a:endParaRPr lang="ru-RU" spc="3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207052" y="1755021"/>
            <a:ext cx="8724900" cy="240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5200" spc="6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Учет </a:t>
            </a:r>
            <a:br>
              <a:rPr lang="ru-RU" sz="5200" spc="6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5200" spc="6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рабочего времени</a:t>
            </a:r>
            <a:br>
              <a:rPr lang="ru-RU" sz="5200" spc="6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</a:br>
            <a:r>
              <a:rPr lang="ru-RU" sz="5200" spc="60" dirty="0" smtClean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и контроль доступа</a:t>
            </a:r>
            <a:endParaRPr lang="en-US" sz="5200" spc="60" dirty="0">
              <a:solidFill>
                <a:schemeClr val="accent6">
                  <a:lumMod val="75000"/>
                </a:schemeClr>
              </a:solidFill>
              <a:latin typeface="Verdana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37744" y="262647"/>
            <a:ext cx="1254869" cy="1284052"/>
            <a:chOff x="389983" y="262646"/>
            <a:chExt cx="1458273" cy="1420240"/>
          </a:xfrm>
        </p:grpSpPr>
        <p:pic>
          <p:nvPicPr>
            <p:cNvPr id="24" name="Picture 15" descr="XP icon date and tim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9983" y="262646"/>
              <a:ext cx="1045347" cy="1045347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grpSp>
          <p:nvGrpSpPr>
            <p:cNvPr id="25" name="Группа 28"/>
            <p:cNvGrpSpPr/>
            <p:nvPr/>
          </p:nvGrpSpPr>
          <p:grpSpPr>
            <a:xfrm>
              <a:off x="722955" y="674519"/>
              <a:ext cx="1125301" cy="1008367"/>
              <a:chOff x="158750" y="1063626"/>
              <a:chExt cx="871537" cy="727075"/>
            </a:xfrm>
          </p:grpSpPr>
          <p:pic>
            <p:nvPicPr>
              <p:cNvPr id="27" name="Rectangle 5159"/>
              <p:cNvPicPr preferRelativeResize="0"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8750" y="1063626"/>
                <a:ext cx="843079" cy="594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Rectangle 5160"/>
              <p:cNvPicPr preferRelativeResize="0"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87208" y="1505523"/>
                <a:ext cx="843079" cy="285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64901" y="1703141"/>
            <a:ext cx="8724900" cy="240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sz="5200" spc="60" dirty="0" smtClean="0">
                <a:solidFill>
                  <a:srgbClr val="FFFF00"/>
                </a:solidFill>
                <a:latin typeface="Verdana" pitchFamily="34" charset="0"/>
              </a:rPr>
              <a:t>Учет </a:t>
            </a:r>
            <a:br>
              <a:rPr lang="ru-RU" sz="5200" spc="6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ru-RU" sz="5200" spc="60" dirty="0" smtClean="0">
                <a:solidFill>
                  <a:srgbClr val="FFFF00"/>
                </a:solidFill>
                <a:latin typeface="Verdana" pitchFamily="34" charset="0"/>
              </a:rPr>
              <a:t>рабочего времени</a:t>
            </a:r>
            <a:br>
              <a:rPr lang="ru-RU" sz="5200" spc="60" dirty="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ru-RU" sz="5200" spc="60" dirty="0" smtClean="0">
                <a:solidFill>
                  <a:srgbClr val="FFFF00"/>
                </a:solidFill>
                <a:latin typeface="Verdana" pitchFamily="34" charset="0"/>
              </a:rPr>
              <a:t>и контроль доступа</a:t>
            </a:r>
            <a:endParaRPr lang="en-US" sz="5200" spc="60" dirty="0">
              <a:solidFill>
                <a:srgbClr val="FFF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00227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всплывающее окно с информацией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 фиксируемых событиях приходов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 уходов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настройка списка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конкретных сотрудников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возможность установки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на всех компьютерах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локальной сети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84267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Служба мгновенных оповещений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527054" y="672540"/>
            <a:ext cx="2389188" cy="1092200"/>
            <a:chOff x="224" y="146"/>
            <a:chExt cx="1505" cy="688"/>
          </a:xfrm>
        </p:grpSpPr>
        <p:sp>
          <p:nvSpPr>
            <p:cNvPr id="19" name="AutoShape 26"/>
            <p:cNvSpPr>
              <a:spLocks/>
            </p:cNvSpPr>
            <p:nvPr/>
          </p:nvSpPr>
          <p:spPr bwMode="auto">
            <a:xfrm>
              <a:off x="231" y="364"/>
              <a:ext cx="1470" cy="470"/>
            </a:xfrm>
            <a:prstGeom prst="roundRect">
              <a:avLst>
                <a:gd name="adj" fmla="val 15954"/>
              </a:avLst>
            </a:prstGeom>
            <a:gradFill rotWithShape="0">
              <a:gsLst>
                <a:gs pos="0">
                  <a:srgbClr val="9ED801">
                    <a:alpha val="50000"/>
                  </a:srgbClr>
                </a:gs>
                <a:gs pos="100000">
                  <a:srgbClr val="812158">
                    <a:alpha val="0"/>
                  </a:srgb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224" y="146"/>
              <a:ext cx="1505" cy="465"/>
              <a:chOff x="330" y="2160"/>
              <a:chExt cx="1505" cy="465"/>
            </a:xfrm>
          </p:grpSpPr>
          <p:pic>
            <p:nvPicPr>
              <p:cNvPr id="21" name="Picture 2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30" y="2160"/>
                <a:ext cx="150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 Box 25"/>
              <p:cNvSpPr txBox="1">
                <a:spLocks noChangeAspect="1" noChangeArrowheads="1"/>
              </p:cNvSpPr>
              <p:nvPr/>
            </p:nvSpPr>
            <p:spPr bwMode="gray">
              <a:xfrm>
                <a:off x="460" y="2267"/>
                <a:ext cx="124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BioTime Agent</a:t>
                </a:r>
              </a:p>
            </p:txBody>
          </p:sp>
        </p:grpSp>
      </p:grpSp>
      <p:pic>
        <p:nvPicPr>
          <p:cNvPr id="27" name="Picture 22" descr="agen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698" y="5313179"/>
            <a:ext cx="3486150" cy="1057275"/>
          </a:xfrm>
          <a:prstGeom prst="rect">
            <a:avLst/>
          </a:prstGeom>
          <a:noFill/>
        </p:spPr>
      </p:pic>
      <p:pic>
        <p:nvPicPr>
          <p:cNvPr id="28" name="Picture 21" descr="agen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5471" y="3151096"/>
            <a:ext cx="3413125" cy="2417763"/>
          </a:xfrm>
          <a:prstGeom prst="rect">
            <a:avLst/>
          </a:prstGeom>
          <a:noFill/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7502532" y="1479177"/>
            <a:ext cx="438233" cy="439154"/>
            <a:chOff x="1214414" y="260350"/>
            <a:chExt cx="1050949" cy="931841"/>
          </a:xfrm>
        </p:grpSpPr>
        <p:pic>
          <p:nvPicPr>
            <p:cNvPr id="20" name="Picture 3" descr="user blu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250" y="260350"/>
              <a:ext cx="646113" cy="87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5" descr="User yello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4414" y="357166"/>
              <a:ext cx="617538" cy="83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45040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формирование перечня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помещений, доступ в которые необходимо ограничить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определение прав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сотрудников на доступ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 конкретное помещение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формирование 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графиков доступа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формирование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отчетов по фактам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доступа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84267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Администратор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контроля доступа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553947" y="663575"/>
            <a:ext cx="2389188" cy="1076325"/>
            <a:chOff x="179" y="147"/>
            <a:chExt cx="1505" cy="678"/>
          </a:xfrm>
        </p:grpSpPr>
        <p:sp>
          <p:nvSpPr>
            <p:cNvPr id="22" name="AutoShape 22"/>
            <p:cNvSpPr>
              <a:spLocks/>
            </p:cNvSpPr>
            <p:nvPr/>
          </p:nvSpPr>
          <p:spPr bwMode="auto">
            <a:xfrm>
              <a:off x="194" y="355"/>
              <a:ext cx="1470" cy="470"/>
            </a:xfrm>
            <a:prstGeom prst="roundRect">
              <a:avLst>
                <a:gd name="adj" fmla="val 15954"/>
              </a:avLst>
            </a:prstGeom>
            <a:gradFill rotWithShape="0">
              <a:gsLst>
                <a:gs pos="0">
                  <a:srgbClr val="1976DB">
                    <a:alpha val="50000"/>
                  </a:srgbClr>
                </a:gs>
                <a:gs pos="100000">
                  <a:srgbClr val="812158">
                    <a:alpha val="0"/>
                  </a:srgb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179" y="147"/>
              <a:ext cx="1505" cy="465"/>
              <a:chOff x="4012" y="1408"/>
              <a:chExt cx="1505" cy="465"/>
            </a:xfrm>
          </p:grpSpPr>
          <p:pic>
            <p:nvPicPr>
              <p:cNvPr id="25" name="Picture 2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012" y="1408"/>
                <a:ext cx="150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 Box 21"/>
              <p:cNvSpPr txBox="1">
                <a:spLocks noChangeAspect="1" noChangeArrowheads="1"/>
              </p:cNvSpPr>
              <p:nvPr/>
            </p:nvSpPr>
            <p:spPr bwMode="gray">
              <a:xfrm>
                <a:off x="4235" y="1419"/>
                <a:ext cx="1058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i="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BioFortress</a:t>
                </a:r>
                <a: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 </a:t>
                </a:r>
                <a:b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</a:br>
                <a: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Manager</a:t>
                </a:r>
              </a:p>
            </p:txBody>
          </p:sp>
        </p:grpSp>
      </p:grpSp>
      <p:pic>
        <p:nvPicPr>
          <p:cNvPr id="29" name="Picture 14" descr="fortres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961" y="2953310"/>
            <a:ext cx="2979737" cy="2132013"/>
          </a:xfrm>
          <a:prstGeom prst="rect">
            <a:avLst/>
          </a:prstGeom>
          <a:noFill/>
        </p:spPr>
      </p:pic>
      <p:pic>
        <p:nvPicPr>
          <p:cNvPr id="4098" name="Picture 2" descr="C:\igor\graph_biolink\biotime\graph_access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577" y="4912340"/>
            <a:ext cx="3565992" cy="1288156"/>
          </a:xfrm>
          <a:prstGeom prst="rect">
            <a:avLst/>
          </a:prstGeom>
          <a:noFill/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18" name="Рисунок 17" descr="biotime_fortres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7294" y="1416424"/>
            <a:ext cx="522494" cy="5031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45040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вывод информации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 пересечении сотрудниками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пунктов контроля доступа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предоставление сведений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 сотруднике, проходящем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через пункт контроля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(ФИО, фотография)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список сотрудников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указанием статуса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(присутствует, отсутствует)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84267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Рабочее место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охранника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562912" y="672541"/>
            <a:ext cx="2389188" cy="1090613"/>
            <a:chOff x="197" y="137"/>
            <a:chExt cx="1505" cy="687"/>
          </a:xfrm>
        </p:grpSpPr>
        <p:sp>
          <p:nvSpPr>
            <p:cNvPr id="20" name="AutoShape 16"/>
            <p:cNvSpPr>
              <a:spLocks/>
            </p:cNvSpPr>
            <p:nvPr/>
          </p:nvSpPr>
          <p:spPr bwMode="auto">
            <a:xfrm>
              <a:off x="212" y="354"/>
              <a:ext cx="1470" cy="470"/>
            </a:xfrm>
            <a:prstGeom prst="roundRect">
              <a:avLst>
                <a:gd name="adj" fmla="val 15954"/>
              </a:avLst>
            </a:prstGeom>
            <a:gradFill rotWithShape="0">
              <a:gsLst>
                <a:gs pos="0">
                  <a:srgbClr val="1976DB">
                    <a:alpha val="50000"/>
                  </a:srgbClr>
                </a:gs>
                <a:gs pos="100000">
                  <a:srgbClr val="812158">
                    <a:alpha val="0"/>
                  </a:srgb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97" y="137"/>
              <a:ext cx="1505" cy="465"/>
              <a:chOff x="3994" y="2048"/>
              <a:chExt cx="1505" cy="465"/>
            </a:xfrm>
          </p:grpSpPr>
          <p:pic>
            <p:nvPicPr>
              <p:cNvPr id="23" name="Picture 1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994" y="2048"/>
                <a:ext cx="150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15"/>
              <p:cNvSpPr txBox="1">
                <a:spLocks noChangeAspect="1" noChangeArrowheads="1"/>
              </p:cNvSpPr>
              <p:nvPr/>
            </p:nvSpPr>
            <p:spPr bwMode="gray">
              <a:xfrm>
                <a:off x="4191" y="2155"/>
                <a:ext cx="111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i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Watch Tower</a:t>
                </a:r>
              </a:p>
            </p:txBody>
          </p:sp>
        </p:grpSp>
      </p:grpSp>
      <p:pic>
        <p:nvPicPr>
          <p:cNvPr id="44034" name="Picture 2" descr="S:\BioLink\Exchange\IRINA_Samolyotova\ЗАКАЗЫ\заказ листовок\BioTime_kontrol\Links\WatchTower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8032" y="3128682"/>
            <a:ext cx="3592943" cy="3005418"/>
          </a:xfrm>
          <a:prstGeom prst="rect">
            <a:avLst/>
          </a:prstGeom>
          <a:noFill/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15" name="Рисунок 14" descr="biotime_watchtow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709" y="1412098"/>
            <a:ext cx="313594" cy="5139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4445365" cy="519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Далее …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2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1102659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9673" y="1326749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1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1120587"/>
            <a:ext cx="8077202" cy="959226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577798" y="1345476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Назначение.  Функции.  Структура</a:t>
            </a:r>
          </a:p>
        </p:txBody>
      </p:sp>
      <p:pic>
        <p:nvPicPr>
          <p:cNvPr id="44" name="Рисунок 43" descr="str.pn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51645" y="2151526"/>
            <a:ext cx="8077202" cy="959226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577798" y="2376415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Учет  рабочего времени</a:t>
            </a:r>
          </a:p>
        </p:txBody>
      </p:sp>
      <p:pic>
        <p:nvPicPr>
          <p:cNvPr id="45" name="Рисунок 44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3191434"/>
            <a:ext cx="8077202" cy="959226"/>
          </a:xfrm>
          <a:prstGeom prst="rect">
            <a:avLst/>
          </a:prstGeom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577798" y="3416323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Контроль  физического доступа</a:t>
            </a:r>
          </a:p>
        </p:txBody>
      </p:sp>
      <p:pic>
        <p:nvPicPr>
          <p:cNvPr id="46" name="Рисунок 45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4213411"/>
            <a:ext cx="8077202" cy="95922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577798" y="4438300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Управление.  Интеграция</a:t>
            </a:r>
          </a:p>
        </p:txBody>
      </p:sp>
      <p:pic>
        <p:nvPicPr>
          <p:cNvPr id="47" name="Рисунок 46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5244352"/>
            <a:ext cx="8077202" cy="95922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577798" y="5469241"/>
            <a:ext cx="7126932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Преимущества.  Успешные внедрения</a:t>
            </a:r>
          </a:p>
        </p:txBody>
      </p:sp>
      <p:pic>
        <p:nvPicPr>
          <p:cNvPr id="66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594" y="2133598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389673" y="2357688"/>
            <a:ext cx="35613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9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3173506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9673" y="3397596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3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72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4195483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89673" y="4419573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4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7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5226424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389673" y="5450514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5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sp>
        <p:nvSpPr>
          <p:cNvPr id="2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27" name="Picture 18" descr="Bio_Time_logo_v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283" y="301345"/>
            <a:ext cx="1173724" cy="551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645" name="Picture 141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60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49565" name="Oval 61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6" name="Oval 62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7" name="Oval 63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8" name="Oval 64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9" name="Oval 65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66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49571" name="Oval 67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2" name="Oval 68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3" name="Oval 69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4" name="Oval 70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9575" name="Text Box 71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35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86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49591" name="Oval 87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2" name="Oval 88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3" name="Oval 89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4" name="Oval 90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5" name="Oval 91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6" name="Oval 92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7" name="Oval 93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8" name="Oval 94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9" name="Oval 95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49600" name="Text Box 96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9603" name="Text Box 99"/>
          <p:cNvSpPr txBox="1">
            <a:spLocks noChangeArrowheads="1"/>
          </p:cNvSpPr>
          <p:nvPr/>
        </p:nvSpPr>
        <p:spPr bwMode="auto">
          <a:xfrm>
            <a:off x="828675" y="5718175"/>
            <a:ext cx="465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установление графиков работы</a:t>
            </a:r>
          </a:p>
        </p:txBody>
      </p:sp>
      <p:sp>
        <p:nvSpPr>
          <p:cNvPr id="149604" name="Text Box 100"/>
          <p:cNvSpPr txBox="1">
            <a:spLocks noChangeArrowheads="1"/>
          </p:cNvSpPr>
          <p:nvPr/>
        </p:nvSpPr>
        <p:spPr bwMode="auto">
          <a:xfrm>
            <a:off x="2422525" y="4556125"/>
            <a:ext cx="4037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формирование</a:t>
            </a:r>
            <a:r>
              <a:rPr lang="en-US" sz="2000" i="0">
                <a:latin typeface="Arial" charset="0"/>
              </a:rPr>
              <a:t> </a:t>
            </a:r>
            <a:r>
              <a:rPr lang="ru-RU" sz="2000" i="0">
                <a:latin typeface="Arial" charset="0"/>
              </a:rPr>
              <a:t>политик учета</a:t>
            </a:r>
          </a:p>
        </p:txBody>
      </p:sp>
      <p:pic>
        <p:nvPicPr>
          <p:cNvPr id="149605" name="Picture 101" descr="tools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7554" y="386231"/>
            <a:ext cx="665815" cy="665815"/>
          </a:xfrm>
          <a:prstGeom prst="rect">
            <a:avLst/>
          </a:prstGeom>
          <a:noFill/>
        </p:spPr>
      </p:pic>
      <p:sp>
        <p:nvSpPr>
          <p:cNvPr id="149606" name="Text Box 102"/>
          <p:cNvSpPr txBox="1">
            <a:spLocks noChangeArrowheads="1"/>
          </p:cNvSpPr>
          <p:nvPr/>
        </p:nvSpPr>
        <p:spPr bwMode="auto">
          <a:xfrm>
            <a:off x="4192588" y="3429000"/>
            <a:ext cx="4610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внесение сведений</a:t>
            </a:r>
            <a:r>
              <a:rPr lang="en-US" sz="2000" i="0">
                <a:latin typeface="Arial" charset="0"/>
              </a:rPr>
              <a:t> </a:t>
            </a:r>
            <a:r>
              <a:rPr lang="ru-RU" sz="2000" i="0">
                <a:latin typeface="Arial" charset="0"/>
              </a:rPr>
              <a:t/>
            </a:r>
            <a:br>
              <a:rPr lang="ru-RU" sz="2000" i="0">
                <a:latin typeface="Arial" charset="0"/>
              </a:rPr>
            </a:br>
            <a:r>
              <a:rPr lang="ru-RU" sz="2000" i="0">
                <a:latin typeface="Arial" charset="0"/>
              </a:rPr>
              <a:t>о структуре фирмы</a:t>
            </a:r>
          </a:p>
        </p:txBody>
      </p:sp>
      <p:sp>
        <p:nvSpPr>
          <p:cNvPr id="149607" name="Text Box 103"/>
          <p:cNvSpPr txBox="1">
            <a:spLocks noChangeArrowheads="1"/>
          </p:cNvSpPr>
          <p:nvPr/>
        </p:nvSpPr>
        <p:spPr bwMode="auto">
          <a:xfrm>
            <a:off x="5978525" y="2187575"/>
            <a:ext cx="2595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занесение данных </a:t>
            </a:r>
            <a:br>
              <a:rPr lang="ru-RU" sz="2000" i="0">
                <a:latin typeface="Arial" charset="0"/>
              </a:rPr>
            </a:br>
            <a:r>
              <a:rPr lang="ru-RU" sz="2000" i="0">
                <a:latin typeface="Arial" charset="0"/>
              </a:rPr>
              <a:t>о сотруднике</a:t>
            </a:r>
          </a:p>
        </p:txBody>
      </p: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109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49614" name="Oval 11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5" name="Oval 111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6" name="Oval 112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7" name="Oval 113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8" name="Oval 114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115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49620" name="Oval 1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1" name="Oval 117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2" name="Oval 118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3" name="Oval 119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9624" name="Text Box 120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38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123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49628" name="Oval 124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29" name="Oval 125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0" name="Oval 126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1" name="Oval 127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2" name="Oval 128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3" name="Oval 129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4" name="Oval 130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5" name="Oval 131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6" name="Oval 132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49637" name="Text Box 133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5289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Настройка</a:t>
            </a:r>
            <a:endParaRPr lang="ru-RU" sz="32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045129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Графики и политики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учета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заранее сконфигурированные графики, политики и перечень распространенных должностей —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в комплекте поставки 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быстрое формирование новых графиков и политик,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дополнение списка должностей —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с помощью удобных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 интуитивно понятных средств администрирования</a:t>
            </a:r>
          </a:p>
        </p:txBody>
      </p:sp>
      <p:pic>
        <p:nvPicPr>
          <p:cNvPr id="17" name="Rectangl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6166" y="401326"/>
            <a:ext cx="505292" cy="8234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Рисунок 17" descr="BioTime_Календарный график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07" y="3091974"/>
            <a:ext cx="1879697" cy="1344706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7540" y="1532965"/>
            <a:ext cx="1886230" cy="134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878" y="4647035"/>
            <a:ext cx="1891554" cy="135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93" name="Picture 65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50536" name="Oval 8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7" name="Oval 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8" name="Oval 10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9" name="Oval 11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40" name="Oval 12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13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0542" name="Oval 14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3" name="Oval 15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4" name="Oval 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5" name="Oval 17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0546" name="Text Box 18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50549" name="Oval 21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0" name="Oval 2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1" name="Oval 23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2" name="Oval 24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3" name="Oval 25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4" name="Oval 26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5" name="Oval 27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6" name="Oval 28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7" name="Oval 29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0558" name="Text Box 30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0560" name="Text Box 32"/>
          <p:cNvSpPr txBox="1">
            <a:spLocks noChangeArrowheads="1"/>
          </p:cNvSpPr>
          <p:nvPr/>
        </p:nvSpPr>
        <p:spPr bwMode="auto">
          <a:xfrm>
            <a:off x="828675" y="5718175"/>
            <a:ext cx="465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регистрация приходов и уходов</a:t>
            </a:r>
          </a:p>
        </p:txBody>
      </p:sp>
      <p:sp>
        <p:nvSpPr>
          <p:cNvPr id="150561" name="Text Box 33"/>
          <p:cNvSpPr txBox="1">
            <a:spLocks noChangeArrowheads="1"/>
          </p:cNvSpPr>
          <p:nvPr/>
        </p:nvSpPr>
        <p:spPr bwMode="auto">
          <a:xfrm>
            <a:off x="2422525" y="4556125"/>
            <a:ext cx="593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внесение сведений о командировках и т.п.</a:t>
            </a:r>
          </a:p>
        </p:txBody>
      </p:sp>
      <p:sp>
        <p:nvSpPr>
          <p:cNvPr id="150563" name="Text Box 35"/>
          <p:cNvSpPr txBox="1">
            <a:spLocks noChangeArrowheads="1"/>
          </p:cNvSpPr>
          <p:nvPr/>
        </p:nvSpPr>
        <p:spPr bwMode="auto">
          <a:xfrm>
            <a:off x="4192588" y="3429000"/>
            <a:ext cx="424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репликация данных,</a:t>
            </a:r>
            <a:r>
              <a:rPr lang="en-US" sz="2000" i="0">
                <a:latin typeface="Arial" charset="0"/>
              </a:rPr>
              <a:t> </a:t>
            </a:r>
            <a:r>
              <a:rPr lang="ru-RU" sz="2000" i="0">
                <a:latin typeface="Arial" charset="0"/>
              </a:rPr>
              <a:t/>
            </a:r>
            <a:br>
              <a:rPr lang="ru-RU" sz="2000" i="0">
                <a:latin typeface="Arial" charset="0"/>
              </a:rPr>
            </a:br>
            <a:r>
              <a:rPr lang="ru-RU" sz="2000" i="0">
                <a:latin typeface="Arial" charset="0"/>
              </a:rPr>
              <a:t>поступающих из филиалов</a:t>
            </a:r>
          </a:p>
        </p:txBody>
      </p:sp>
      <p:sp>
        <p:nvSpPr>
          <p:cNvPr id="150564" name="Text Box 36"/>
          <p:cNvSpPr txBox="1">
            <a:spLocks noChangeArrowheads="1"/>
          </p:cNvSpPr>
          <p:nvPr/>
        </p:nvSpPr>
        <p:spPr bwMode="auto">
          <a:xfrm>
            <a:off x="5978525" y="2187575"/>
            <a:ext cx="2595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формирование </a:t>
            </a:r>
            <a:br>
              <a:rPr lang="ru-RU" sz="2000" i="0">
                <a:latin typeface="Arial" charset="0"/>
              </a:rPr>
            </a:br>
            <a:r>
              <a:rPr lang="ru-RU" sz="2000" i="0">
                <a:latin typeface="Arial" charset="0"/>
              </a:rPr>
              <a:t>отчетов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38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50567" name="Oval 3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68" name="Oval 4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69" name="Oval 41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70" name="Oval 42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71" name="Oval 43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44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0573" name="Oval 45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4" name="Oval 46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5" name="Oval 47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6" name="Oval 48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0577" name="Text Box 49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51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50580" name="Oval 5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1" name="Oval 53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2" name="Oval 54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3" name="Oval 55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4" name="Oval 56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5" name="Oval 57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6" name="Oval 58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7" name="Oval 59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8" name="Oval 60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0589" name="Text Box 61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758788" name="Picture 4" descr="gears 3 overlapp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377" y="461650"/>
            <a:ext cx="593258" cy="56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5289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Эксплуатация</a:t>
            </a:r>
            <a:endParaRPr lang="ru-RU" sz="32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616" name="Picture 64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51560" name="Oval 8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1" name="Oval 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2" name="Oval 10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3" name="Oval 11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4" name="Oval 12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13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1566" name="Oval 14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7" name="Oval 15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8" name="Oval 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9" name="Oval 17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1570" name="Text Box 18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51573" name="Oval 21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4" name="Oval 2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5" name="Oval 23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6" name="Oval 24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7" name="Oval 25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8" name="Oval 26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79" name="Oval 27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80" name="Oval 28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81" name="Oval 29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1582" name="Text Box 30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584" name="Text Box 32"/>
          <p:cNvSpPr txBox="1">
            <a:spLocks noChangeArrowheads="1"/>
          </p:cNvSpPr>
          <p:nvPr/>
        </p:nvSpPr>
        <p:spPr bwMode="auto">
          <a:xfrm>
            <a:off x="828675" y="5718175"/>
            <a:ext cx="7412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регистрация прихода/ухода прикосновением пальца</a:t>
            </a:r>
          </a:p>
        </p:txBody>
      </p:sp>
      <p:sp>
        <p:nvSpPr>
          <p:cNvPr id="151585" name="Text Box 33"/>
          <p:cNvSpPr txBox="1">
            <a:spLocks noChangeArrowheads="1"/>
          </p:cNvSpPr>
          <p:nvPr/>
        </p:nvSpPr>
        <p:spPr bwMode="auto">
          <a:xfrm>
            <a:off x="2422525" y="4556125"/>
            <a:ext cx="62753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получение автоматического подтверждения регистрации</a:t>
            </a:r>
          </a:p>
        </p:txBody>
      </p:sp>
      <p:sp>
        <p:nvSpPr>
          <p:cNvPr id="151587" name="Text Box 35"/>
          <p:cNvSpPr txBox="1">
            <a:spLocks noChangeArrowheads="1"/>
          </p:cNvSpPr>
          <p:nvPr/>
        </p:nvSpPr>
        <p:spPr bwMode="auto">
          <a:xfrm>
            <a:off x="3865563" y="3429000"/>
            <a:ext cx="4951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>
                <a:latin typeface="Arial" charset="0"/>
              </a:rPr>
              <a:t>получение оперативной информации от </a:t>
            </a:r>
            <a:r>
              <a:rPr lang="en-US" sz="2000" i="0" dirty="0">
                <a:latin typeface="Arial" charset="0"/>
              </a:rPr>
              <a:t>BioTime Agent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1588" name="Text Box 36"/>
          <p:cNvSpPr txBox="1">
            <a:spLocks noChangeArrowheads="1"/>
          </p:cNvSpPr>
          <p:nvPr/>
        </p:nvSpPr>
        <p:spPr bwMode="auto">
          <a:xfrm>
            <a:off x="5978525" y="2187575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И ВСЁ!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38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51591" name="Oval 3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2" name="Oval 4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3" name="Oval 41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4" name="Oval 42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5" name="Oval 43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44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1597" name="Oval 45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98" name="Oval 46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99" name="Oval 47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600" name="Oval 48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1601" name="Text Box 49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51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51604" name="Oval 5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5" name="Oval 53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6" name="Oval 54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7" name="Oval 55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8" name="Oval 56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9" name="Oval 57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0" name="Oval 58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1" name="Oval 59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2" name="Oval 60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1613" name="Text Box 61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51615" name="Picture 63" descr="user business casual ma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0854" y="421567"/>
            <a:ext cx="490911" cy="616109"/>
          </a:xfrm>
          <a:prstGeom prst="rect">
            <a:avLst/>
          </a:prstGeom>
          <a:noFill/>
        </p:spPr>
      </p:pic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8068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 точки зрения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сотрудника</a:t>
            </a:r>
            <a:endParaRPr lang="ru-RU" sz="32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80"/>
            <a:ext cx="6148659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Учет рабочего времени: отчеты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отражают данные  в сжатом виде, максимально удобном для анализа</a:t>
            </a:r>
          </a:p>
          <a:p>
            <a:pPr marL="742950" lvl="1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основные виды: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Т-13 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табель приходов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табель уходов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статистика посещений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табель рабочего времени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расписание рабочих смен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расчет заработной платы</a:t>
            </a:r>
          </a:p>
          <a:p>
            <a:pPr marL="1200150" lvl="2" indent="-285750">
              <a:spcBef>
                <a:spcPts val="5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дни рождения сотрудников</a:t>
            </a: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closed-green-book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8130990" y="407730"/>
            <a:ext cx="376516" cy="642169"/>
          </a:xfrm>
          <a:prstGeom prst="rect">
            <a:avLst/>
          </a:prstGeom>
          <a:noFill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5"/>
          <a:srcRect l="756" r="756" b="6977"/>
          <a:stretch>
            <a:fillRect/>
          </a:stretch>
        </p:blipFill>
        <p:spPr bwMode="auto">
          <a:xfrm>
            <a:off x="147987" y="1371597"/>
            <a:ext cx="2354009" cy="112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/>
          <a:srcRect l="1512" b="24579"/>
          <a:stretch>
            <a:fillRect/>
          </a:stretch>
        </p:blipFill>
        <p:spPr bwMode="auto">
          <a:xfrm>
            <a:off x="150708" y="2650107"/>
            <a:ext cx="2348566" cy="126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7"/>
          <a:srcRect l="756" t="1286" b="20365"/>
          <a:stretch>
            <a:fillRect/>
          </a:stretch>
        </p:blipFill>
        <p:spPr bwMode="auto">
          <a:xfrm>
            <a:off x="147815" y="4070582"/>
            <a:ext cx="2354353" cy="109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8"/>
          <a:srcRect l="756" b="25053"/>
          <a:stretch>
            <a:fillRect/>
          </a:stretch>
        </p:blipFill>
        <p:spPr bwMode="auto">
          <a:xfrm>
            <a:off x="160924" y="5321414"/>
            <a:ext cx="2309867" cy="90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80"/>
            <a:ext cx="6148659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Учет рабочего времени: журналы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представляют максимально полную, развернутую информацию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основные виды: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журнал рабочего времени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журнал причин отсутствия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журнал опозданий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журнал </a:t>
            </a:r>
            <a:r>
              <a:rPr lang="ru-RU" b="0" i="0" kern="0" dirty="0" err="1" smtClean="0">
                <a:latin typeface="+mn-lt"/>
              </a:rPr>
              <a:t>автоуходов</a:t>
            </a:r>
            <a:endParaRPr lang="ru-RU" b="0" i="0" kern="0" dirty="0" smtClean="0">
              <a:latin typeface="+mn-lt"/>
            </a:endParaRP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closed-green-book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8130990" y="407730"/>
            <a:ext cx="376516" cy="642169"/>
          </a:xfrm>
          <a:prstGeom prst="rect">
            <a:avLst/>
          </a:prstGeom>
          <a:noFill/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5"/>
          <a:srcRect l="756"/>
          <a:stretch>
            <a:fillRect/>
          </a:stretch>
        </p:blipFill>
        <p:spPr bwMode="auto">
          <a:xfrm>
            <a:off x="99256" y="1389529"/>
            <a:ext cx="2486290" cy="117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6"/>
          <a:srcRect l="756"/>
          <a:stretch>
            <a:fillRect/>
          </a:stretch>
        </p:blipFill>
        <p:spPr bwMode="auto">
          <a:xfrm>
            <a:off x="105088" y="2676052"/>
            <a:ext cx="2474626" cy="107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7"/>
          <a:srcRect l="756" r="3780" b="21739"/>
          <a:stretch>
            <a:fillRect/>
          </a:stretch>
        </p:blipFill>
        <p:spPr bwMode="auto">
          <a:xfrm>
            <a:off x="112157" y="3862299"/>
            <a:ext cx="2460488" cy="12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8"/>
          <a:srcRect l="756" r="756"/>
          <a:stretch>
            <a:fillRect/>
          </a:stretch>
        </p:blipFill>
        <p:spPr bwMode="auto">
          <a:xfrm>
            <a:off x="131149" y="5262284"/>
            <a:ext cx="2422504" cy="98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4445365" cy="519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Содержание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2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594" y="1102659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9673" y="1326749"/>
            <a:ext cx="35613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23" name="Рисунок 22" descr="str.pn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51645" y="1120587"/>
            <a:ext cx="8077202" cy="959226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577798" y="1345476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Назначение.  Функции.  Структура</a:t>
            </a:r>
          </a:p>
        </p:txBody>
      </p:sp>
      <p:pic>
        <p:nvPicPr>
          <p:cNvPr id="44" name="Рисунок 43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2151526"/>
            <a:ext cx="8077202" cy="959226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577798" y="2376415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Учет  рабочего времени</a:t>
            </a:r>
          </a:p>
        </p:txBody>
      </p:sp>
      <p:pic>
        <p:nvPicPr>
          <p:cNvPr id="45" name="Рисунок 44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3191434"/>
            <a:ext cx="8077202" cy="959226"/>
          </a:xfrm>
          <a:prstGeom prst="rect">
            <a:avLst/>
          </a:prstGeom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577798" y="3416323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Контроль  физического доступа</a:t>
            </a:r>
          </a:p>
        </p:txBody>
      </p:sp>
      <p:pic>
        <p:nvPicPr>
          <p:cNvPr id="46" name="Рисунок 45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4213411"/>
            <a:ext cx="8077202" cy="95922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577798" y="4438300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Управление.  Интеграция</a:t>
            </a:r>
          </a:p>
        </p:txBody>
      </p:sp>
      <p:pic>
        <p:nvPicPr>
          <p:cNvPr id="47" name="Рисунок 46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5244352"/>
            <a:ext cx="8077202" cy="95922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577798" y="5469241"/>
            <a:ext cx="7126932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Преимущества.  Успешные внедрения</a:t>
            </a:r>
          </a:p>
        </p:txBody>
      </p:sp>
      <p:pic>
        <p:nvPicPr>
          <p:cNvPr id="66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2133598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389673" y="2357688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2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69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3173506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9673" y="3397596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3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72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4195483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89673" y="4419573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4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7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5226424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389673" y="5450514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5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24" name="Picture 18" descr="Bio_Time_logo_v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283" y="301345"/>
            <a:ext cx="1173724" cy="551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Расчет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заработной платы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управление тарифными ставками сотрудников 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просмотр информации о средствах, начисленных сотрудникам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расчет оплаты труда в сверхурочное время и ночные смены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коэффициенты расчетов задает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и изменяет менеджер </a:t>
            </a:r>
            <a:r>
              <a:rPr lang="en-US" b="0" i="0" kern="0" dirty="0" smtClean="0">
                <a:latin typeface="+mn-lt"/>
              </a:rPr>
              <a:t>BioTime</a:t>
            </a:r>
            <a:endParaRPr lang="ru-RU" b="0" i="0" kern="0" dirty="0" smtClean="0">
              <a:latin typeface="+mn-lt"/>
            </a:endParaRP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423" y="3938846"/>
            <a:ext cx="2130239" cy="14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 descr="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6518" y="446584"/>
            <a:ext cx="667870" cy="585851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983" y="1818718"/>
            <a:ext cx="2129118" cy="150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Подтверждение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присутствия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сотрудник в заданные интервалы сканирует отпечаток пальца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периодичность регулярного прохождения биометрической идентификации определяется администратором </a:t>
            </a:r>
            <a:r>
              <a:rPr lang="en-US" sz="2800" i="0" kern="0" dirty="0" smtClean="0">
                <a:latin typeface="+mn-lt"/>
              </a:rPr>
              <a:t>BioTime</a:t>
            </a:r>
            <a:endParaRPr lang="ru-RU" sz="2800" i="0" kern="0" dirty="0" smtClean="0">
              <a:latin typeface="+mn-lt"/>
            </a:endParaRP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рекомендуется использовать данный режим в компаниях, чья деятельность зависит от непрерывности бизнес-процессов</a:t>
            </a:r>
          </a:p>
        </p:txBody>
      </p:sp>
      <p:pic>
        <p:nvPicPr>
          <p:cNvPr id="9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6"/>
          <p:cNvGrpSpPr/>
          <p:nvPr/>
        </p:nvGrpSpPr>
        <p:grpSpPr>
          <a:xfrm>
            <a:off x="7989307" y="484092"/>
            <a:ext cx="625773" cy="563091"/>
            <a:chOff x="5631590" y="564775"/>
            <a:chExt cx="625773" cy="563091"/>
          </a:xfrm>
        </p:grpSpPr>
        <p:pic>
          <p:nvPicPr>
            <p:cNvPr id="18" name="Picture 6" descr="D:\Pennie's documents\MS Image\Shapes and Graphics\Windows_Vista_Icons_ for_Marketing_use\MaleUs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31590" y="564776"/>
              <a:ext cx="562953" cy="563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79456" y="564775"/>
              <a:ext cx="277907" cy="29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Совместимость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  1С:Предприятие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сертификат  от  17 января 2008 г.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эффективное взаимодействие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с модулями: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1С:Зарплата+Кадры 7.7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1С:Зарплата и Управление Персоналом 8.0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1С:Зарплата и Управление Персоналом 8.1</a:t>
            </a:r>
          </a:p>
        </p:txBody>
      </p:sp>
      <p:pic>
        <p:nvPicPr>
          <p:cNvPr id="10" name="Рисунок 9" descr="1c_se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04" y="1873624"/>
            <a:ext cx="2726412" cy="38469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1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635" y="585959"/>
            <a:ext cx="641349" cy="2873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Совместимость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  1С:Предприятие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экспорт из </a:t>
            </a:r>
            <a:r>
              <a:rPr lang="en-US" i="0" kern="0" dirty="0" smtClean="0">
                <a:latin typeface="+mn-lt"/>
              </a:rPr>
              <a:t>BioTime </a:t>
            </a:r>
            <a:r>
              <a:rPr lang="ru-RU" i="0" kern="0" dirty="0" smtClean="0">
                <a:latin typeface="+mn-lt"/>
              </a:rPr>
              <a:t>в 1С данных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по учету рабочего времени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 причинах отсутствия</a:t>
            </a:r>
          </a:p>
          <a:p>
            <a:pPr marL="742950" lvl="1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импорт из 1С в </a:t>
            </a:r>
            <a:r>
              <a:rPr lang="en-US" i="0" kern="0" dirty="0" smtClean="0">
                <a:latin typeface="+mn-lt"/>
              </a:rPr>
              <a:t>BioTime </a:t>
            </a:r>
            <a:r>
              <a:rPr lang="ru-RU" i="0" kern="0" dirty="0" smtClean="0">
                <a:latin typeface="+mn-lt"/>
              </a:rPr>
              <a:t>сведений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о каждом сотруднике: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ФИО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дата рождения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табельный номер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должность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дата занятия должности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отдел</a:t>
            </a: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35" y="585959"/>
            <a:ext cx="641349" cy="287324"/>
          </a:xfrm>
          <a:prstGeom prst="rect">
            <a:avLst/>
          </a:prstGeom>
        </p:spPr>
      </p:pic>
      <p:pic>
        <p:nvPicPr>
          <p:cNvPr id="12" name="Рисунок 11" descr="1zu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1188" y="2187389"/>
            <a:ext cx="2243776" cy="28955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Совместимость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  1С:Предприятие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поддержка иерархии отделов, отраженной  в системе 1С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предотвращение дублирования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информации при повторном импорте данных  из 1С</a:t>
            </a: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1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35" y="585959"/>
            <a:ext cx="641349" cy="287324"/>
          </a:xfrm>
          <a:prstGeom prst="rect">
            <a:avLst/>
          </a:prstGeom>
        </p:spPr>
      </p:pic>
      <p:pic>
        <p:nvPicPr>
          <p:cNvPr id="10" name="Рисунок 9" descr="1c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482" y="2387680"/>
            <a:ext cx="2052917" cy="2596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4445365" cy="519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Далее …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2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1102659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9673" y="1326749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1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23" name="Рисунок 22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1120587"/>
            <a:ext cx="8077202" cy="959226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577798" y="1345476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Назначение.  Функции.  Структура</a:t>
            </a:r>
          </a:p>
        </p:txBody>
      </p:sp>
      <p:pic>
        <p:nvPicPr>
          <p:cNvPr id="44" name="Рисунок 43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2151526"/>
            <a:ext cx="8077202" cy="959226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577798" y="2376415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Учет  рабочего времени</a:t>
            </a:r>
          </a:p>
        </p:txBody>
      </p:sp>
      <p:pic>
        <p:nvPicPr>
          <p:cNvPr id="45" name="Рисунок 44" descr="str.pn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51645" y="3191434"/>
            <a:ext cx="8077202" cy="959226"/>
          </a:xfrm>
          <a:prstGeom prst="rect">
            <a:avLst/>
          </a:prstGeom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577798" y="3416323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Контроль  физического доступа</a:t>
            </a:r>
          </a:p>
        </p:txBody>
      </p:sp>
      <p:pic>
        <p:nvPicPr>
          <p:cNvPr id="46" name="Рисунок 45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4213411"/>
            <a:ext cx="8077202" cy="95922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577798" y="4438300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Управление.  Интеграция</a:t>
            </a:r>
          </a:p>
        </p:txBody>
      </p:sp>
      <p:pic>
        <p:nvPicPr>
          <p:cNvPr id="47" name="Рисунок 46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5244352"/>
            <a:ext cx="8077202" cy="95922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577798" y="5469241"/>
            <a:ext cx="7126932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Преимущества.  Успешные внедрения</a:t>
            </a:r>
          </a:p>
        </p:txBody>
      </p:sp>
      <p:pic>
        <p:nvPicPr>
          <p:cNvPr id="66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2133598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389673" y="2357688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2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9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594" y="3173506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9673" y="3397596"/>
            <a:ext cx="35613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2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4195483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89673" y="4419573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4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pic>
        <p:nvPicPr>
          <p:cNvPr id="7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5226424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389673" y="5450514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5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sp>
        <p:nvSpPr>
          <p:cNvPr id="2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27" name="Picture 18" descr="Bio_Time_logo_v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283" y="301345"/>
            <a:ext cx="1173724" cy="551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645" name="Picture 141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60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49565" name="Oval 61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6" name="Oval 62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7" name="Oval 63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8" name="Oval 64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69" name="Oval 65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66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49571" name="Oval 67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2" name="Oval 68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3" name="Oval 69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574" name="Oval 70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9575" name="Text Box 71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35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86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49591" name="Oval 87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2" name="Oval 88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3" name="Oval 89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4" name="Oval 90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5" name="Oval 91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596" name="Oval 92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7" name="Oval 93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8" name="Oval 94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599" name="Oval 95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49600" name="Text Box 96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49603" name="Text Box 99"/>
          <p:cNvSpPr txBox="1">
            <a:spLocks noChangeArrowheads="1"/>
          </p:cNvSpPr>
          <p:nvPr/>
        </p:nvSpPr>
        <p:spPr bwMode="auto">
          <a:xfrm>
            <a:off x="828675" y="5718175"/>
            <a:ext cx="697958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определение перечня защищаемых помещений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49604" name="Text Box 100"/>
          <p:cNvSpPr txBox="1">
            <a:spLocks noChangeArrowheads="1"/>
          </p:cNvSpPr>
          <p:nvPr/>
        </p:nvSpPr>
        <p:spPr bwMode="auto">
          <a:xfrm>
            <a:off x="2422525" y="4556125"/>
            <a:ext cx="5977404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>
                <a:latin typeface="Arial" charset="0"/>
              </a:rPr>
              <a:t>формирование</a:t>
            </a:r>
            <a:r>
              <a:rPr lang="en-US" sz="2000" i="0" dirty="0">
                <a:latin typeface="Arial" charset="0"/>
              </a:rPr>
              <a:t> </a:t>
            </a:r>
            <a:r>
              <a:rPr lang="ru-RU" sz="2000" i="0" dirty="0" smtClean="0">
                <a:latin typeface="Arial" charset="0"/>
              </a:rPr>
              <a:t>списка проходных</a:t>
            </a:r>
            <a:endParaRPr lang="ru-RU" sz="2000" i="0" dirty="0">
              <a:latin typeface="Arial" charset="0"/>
            </a:endParaRPr>
          </a:p>
        </p:txBody>
      </p:sp>
      <p:pic>
        <p:nvPicPr>
          <p:cNvPr id="149605" name="Picture 101" descr="tools_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7554" y="386231"/>
            <a:ext cx="665815" cy="665815"/>
          </a:xfrm>
          <a:prstGeom prst="rect">
            <a:avLst/>
          </a:prstGeom>
          <a:noFill/>
        </p:spPr>
      </p:pic>
      <p:sp>
        <p:nvSpPr>
          <p:cNvPr id="149606" name="Text Box 102"/>
          <p:cNvSpPr txBox="1">
            <a:spLocks noChangeArrowheads="1"/>
          </p:cNvSpPr>
          <p:nvPr/>
        </p:nvSpPr>
        <p:spPr bwMode="auto">
          <a:xfrm>
            <a:off x="4192588" y="3429000"/>
            <a:ext cx="4610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определение правил прохода,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формирование графиков доступа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49607" name="Text Box 103"/>
          <p:cNvSpPr txBox="1">
            <a:spLocks noChangeArrowheads="1"/>
          </p:cNvSpPr>
          <p:nvPr/>
        </p:nvSpPr>
        <p:spPr bwMode="auto">
          <a:xfrm>
            <a:off x="5978525" y="2187575"/>
            <a:ext cx="30489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подключение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терминалов 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контроля доступа</a:t>
            </a:r>
            <a:endParaRPr lang="ru-RU" sz="2000" i="0" dirty="0">
              <a:latin typeface="Arial" charset="0"/>
            </a:endParaRPr>
          </a:p>
        </p:txBody>
      </p:sp>
      <p:grpSp>
        <p:nvGrpSpPr>
          <p:cNvPr id="7" name="Group 1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109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49614" name="Oval 11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5" name="Oval 111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6" name="Oval 112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7" name="Oval 113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18" name="Oval 114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115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49620" name="Oval 1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1" name="Oval 117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2" name="Oval 118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49623" name="Oval 119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9624" name="Text Box 120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38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123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49628" name="Oval 124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29" name="Oval 125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0" name="Oval 126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1" name="Oval 127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2" name="Oval 128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49633" name="Oval 129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4" name="Oval 130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5" name="Oval 131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49636" name="Oval 132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49637" name="Text Box 133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5289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Настройка</a:t>
            </a:r>
            <a:endParaRPr lang="ru-RU" sz="32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Помещения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и проходные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помещения  </a:t>
            </a:r>
            <a:r>
              <a:rPr lang="ru-RU" b="0" i="0" kern="0" dirty="0" smtClean="0">
                <a:latin typeface="+mn-lt"/>
              </a:rPr>
              <a:t>—</a:t>
            </a:r>
            <a:r>
              <a:rPr lang="ru-RU" i="0" kern="0" dirty="0" smtClean="0">
                <a:latin typeface="+mn-lt"/>
              </a:rPr>
              <a:t>  моделируют реальную обстановку и структуру компании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проходные  </a:t>
            </a:r>
            <a:r>
              <a:rPr lang="ru-RU" b="0" i="0" kern="0" dirty="0" smtClean="0">
                <a:latin typeface="+mn-lt"/>
              </a:rPr>
              <a:t>—</a:t>
            </a:r>
            <a:r>
              <a:rPr lang="ru-RU" i="0" kern="0" dirty="0" smtClean="0">
                <a:latin typeface="+mn-lt"/>
              </a:rPr>
              <a:t>  соответствуют пунктам контроля доступа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в одном помещении может быть несколько проходных</a:t>
            </a:r>
          </a:p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endParaRPr lang="ru-RU" i="0" kern="0" dirty="0" smtClean="0">
              <a:latin typeface="+mn-lt"/>
            </a:endParaRPr>
          </a:p>
        </p:txBody>
      </p:sp>
      <p:pic>
        <p:nvPicPr>
          <p:cNvPr id="15" name="Picture 10" descr="MSN icon 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0226" y="358589"/>
            <a:ext cx="512804" cy="838198"/>
          </a:xfrm>
          <a:prstGeom prst="rect">
            <a:avLst/>
          </a:prstGeom>
          <a:noFill/>
        </p:spPr>
      </p:pic>
      <p:pic>
        <p:nvPicPr>
          <p:cNvPr id="12" name="Picture 5" descr="lis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4579" y="744070"/>
            <a:ext cx="410151" cy="6200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583" y="1524001"/>
            <a:ext cx="1905444" cy="11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105" y="4621146"/>
            <a:ext cx="1902401" cy="135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654" y="2986708"/>
            <a:ext cx="1885302" cy="134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5109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Правила и графики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правила прохода  </a:t>
            </a:r>
            <a:r>
              <a:rPr lang="ru-RU" b="0" i="0" kern="0" dirty="0" smtClean="0">
                <a:latin typeface="+mn-lt"/>
              </a:rPr>
              <a:t>—</a:t>
            </a:r>
            <a:r>
              <a:rPr lang="ru-RU" i="0" kern="0" dirty="0" smtClean="0">
                <a:latin typeface="+mn-lt"/>
              </a:rPr>
              <a:t> определяют </a:t>
            </a:r>
            <a:r>
              <a:rPr lang="ru-RU" i="0" kern="0" spc="-20" dirty="0" smtClean="0">
                <a:latin typeface="+mn-lt"/>
              </a:rPr>
              <a:t>права  </a:t>
            </a:r>
            <a:r>
              <a:rPr lang="ru-RU" i="0" kern="0" dirty="0" smtClean="0">
                <a:latin typeface="+mn-lt"/>
              </a:rPr>
              <a:t>доступа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графики  </a:t>
            </a:r>
            <a:r>
              <a:rPr lang="ru-RU" b="0" i="0" kern="0" dirty="0" smtClean="0">
                <a:latin typeface="+mn-lt"/>
              </a:rPr>
              <a:t>—</a:t>
            </a:r>
            <a:r>
              <a:rPr lang="ru-RU" i="0" kern="0" dirty="0" smtClean="0">
                <a:latin typeface="+mn-lt"/>
              </a:rPr>
              <a:t>  конкретизируют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время доступа по отношению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к конкретным сотрудникам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sz="2200" b="0" i="0" kern="0" dirty="0" smtClean="0">
                <a:latin typeface="+mn-lt"/>
              </a:rPr>
              <a:t>8.00</a:t>
            </a:r>
            <a:r>
              <a:rPr lang="ru-RU" sz="2200" b="0" i="0" kern="0" spc="-150" dirty="0" smtClean="0">
                <a:latin typeface="+mn-lt"/>
              </a:rPr>
              <a:t> </a:t>
            </a:r>
            <a:r>
              <a:rPr lang="ru-RU" sz="1600" b="0" i="0" kern="0" spc="-150" dirty="0" smtClean="0">
                <a:latin typeface="+mn-lt"/>
              </a:rPr>
              <a:t>—</a:t>
            </a:r>
            <a:r>
              <a:rPr lang="ru-RU" sz="2200" b="0" i="0" kern="0" spc="-150" dirty="0" smtClean="0">
                <a:latin typeface="+mn-lt"/>
              </a:rPr>
              <a:t> </a:t>
            </a:r>
            <a:r>
              <a:rPr lang="ru-RU" sz="2200" b="0" i="0" kern="0" dirty="0" smtClean="0">
                <a:latin typeface="+mn-lt"/>
              </a:rPr>
              <a:t>19.00 — рядовые сотрудники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sz="2200" b="0" i="0" kern="0" dirty="0" smtClean="0">
                <a:latin typeface="+mn-lt"/>
              </a:rPr>
              <a:t>круглосуточно — руководители, администраторы, охранники</a:t>
            </a:r>
          </a:p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endParaRPr lang="ru-RU" i="0" kern="0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endParaRPr lang="ru-RU" i="0" kern="0" dirty="0" smtClean="0">
              <a:latin typeface="+mn-lt"/>
            </a:endParaRPr>
          </a:p>
        </p:txBody>
      </p:sp>
      <p:pic>
        <p:nvPicPr>
          <p:cNvPr id="16" name="Picture 76" descr="Clock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6495" y="380053"/>
            <a:ext cx="398743" cy="427798"/>
          </a:xfrm>
          <a:prstGeom prst="rect">
            <a:avLst/>
          </a:prstGeom>
          <a:noFill/>
        </p:spPr>
      </p:pic>
      <p:pic>
        <p:nvPicPr>
          <p:cNvPr id="12" name="Picture 5" descr="lis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7706" y="717176"/>
            <a:ext cx="410151" cy="620037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512" y="3019096"/>
            <a:ext cx="1898708" cy="13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7"/>
          <a:srcRect l="982"/>
          <a:stretch>
            <a:fillRect/>
          </a:stretch>
        </p:blipFill>
        <p:spPr bwMode="auto">
          <a:xfrm>
            <a:off x="372386" y="1197625"/>
            <a:ext cx="1930960" cy="163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8"/>
          <a:srcRect l="756" t="1774"/>
          <a:stretch>
            <a:fillRect/>
          </a:stretch>
        </p:blipFill>
        <p:spPr bwMode="auto">
          <a:xfrm>
            <a:off x="249658" y="4484993"/>
            <a:ext cx="2176416" cy="9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6597" y="5572099"/>
            <a:ext cx="1482539" cy="72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5637671" cy="86957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Запрет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повторного прохода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интеллектуальная  функция </a:t>
            </a:r>
            <a:r>
              <a:rPr lang="en-US" i="0" kern="0" dirty="0" err="1" smtClean="0">
                <a:latin typeface="+mn-lt"/>
              </a:rPr>
              <a:t>antipass</a:t>
            </a:r>
            <a:r>
              <a:rPr lang="en-US" i="0" kern="0" dirty="0" smtClean="0">
                <a:latin typeface="+mn-lt"/>
              </a:rPr>
              <a:t>-back</a:t>
            </a:r>
            <a:endParaRPr lang="ru-RU" i="0" kern="0" dirty="0" smtClean="0">
              <a:latin typeface="+mn-lt"/>
            </a:endParaRP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не зарегистрировав уход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из помещения, сотрудник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не получит затем права на вход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(и наоборот)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блокируются попытки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«обмануть» СКД</a:t>
            </a:r>
          </a:p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endParaRPr lang="ru-RU" i="0" kern="0" dirty="0" smtClean="0">
              <a:latin typeface="+mn-lt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131" y="2734235"/>
            <a:ext cx="2299637" cy="164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/>
          <a:srcRect l="30326" t="84492" r="45856" b="10884"/>
          <a:stretch>
            <a:fillRect/>
          </a:stretch>
        </p:blipFill>
        <p:spPr bwMode="auto">
          <a:xfrm>
            <a:off x="627529" y="3962400"/>
            <a:ext cx="1875854" cy="25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6"/>
          <p:cNvGrpSpPr/>
          <p:nvPr/>
        </p:nvGrpSpPr>
        <p:grpSpPr>
          <a:xfrm>
            <a:off x="8014446" y="502023"/>
            <a:ext cx="630227" cy="469710"/>
            <a:chOff x="6511974" y="3308310"/>
            <a:chExt cx="962408" cy="449909"/>
          </a:xfrm>
        </p:grpSpPr>
        <p:pic>
          <p:nvPicPr>
            <p:cNvPr id="18" name="Picture 11" descr="Green User sm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1974" y="3308311"/>
              <a:ext cx="295519" cy="395762"/>
            </a:xfrm>
            <a:prstGeom prst="rect">
              <a:avLst/>
            </a:prstGeom>
            <a:noFill/>
          </p:spPr>
        </p:pic>
        <p:pic>
          <p:nvPicPr>
            <p:cNvPr id="19" name="Picture 12" descr="circular arrow clockwise green yellow gradie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37795" y="3308310"/>
              <a:ext cx="678709" cy="440064"/>
            </a:xfrm>
            <a:prstGeom prst="rect">
              <a:avLst/>
            </a:prstGeom>
            <a:noFill/>
          </p:spPr>
        </p:pic>
        <p:pic>
          <p:nvPicPr>
            <p:cNvPr id="20" name="Picture 15" descr="Green User sm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7178863" y="3362457"/>
              <a:ext cx="295519" cy="395762"/>
            </a:xfrm>
            <a:prstGeom prst="rect">
              <a:avLst/>
            </a:prstGeom>
            <a:noFill/>
          </p:spPr>
        </p:pic>
      </p:grpSp>
      <p:pic>
        <p:nvPicPr>
          <p:cNvPr id="25" name="Rectangle 12293" descr="magnifying glass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173125" y="3794599"/>
            <a:ext cx="1114425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9771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Назначение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и функции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идентификация сотрудников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отпечаткам пальцев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бесконтактным картам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</a:t>
            </a:r>
            <a:r>
              <a:rPr lang="en-US" b="0" i="0" kern="0" dirty="0" smtClean="0">
                <a:latin typeface="+mn-lt"/>
              </a:rPr>
              <a:t>PIN-</a:t>
            </a:r>
            <a:r>
              <a:rPr lang="ru-RU" b="0" i="0" kern="0" dirty="0" smtClean="0">
                <a:latin typeface="+mn-lt"/>
              </a:rPr>
              <a:t>коду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регистрация прихода сотрудников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на работу и ухода с нее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информирование руководства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заинтересованных служб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о присутствии сотрудников в офисе</a:t>
            </a:r>
          </a:p>
        </p:txBody>
      </p:sp>
      <p:pic>
        <p:nvPicPr>
          <p:cNvPr id="16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:\Documents and Settings\jocelyn\My Documents\My Pictures\clip_art_library\Microsoft_Art_Brand_etc\EventsDVD_FY07\Shapes and Graphics\Windows_Vista_Icons_ for_Marketing_use\Vista Icons off the web\InkWatson.exe_I012d_04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8975" y="385483"/>
            <a:ext cx="641797" cy="6556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6275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Сигналы тревоги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при попытках несанкционированного вскрытия или демонтажа терминала</a:t>
            </a:r>
          </a:p>
          <a:p>
            <a:pPr marL="742950" lvl="1" indent="-285750">
              <a:spcBef>
                <a:spcPts val="15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при попытках доступа неавторизованных пользователей</a:t>
            </a:r>
          </a:p>
          <a:p>
            <a:pPr marL="742950" lvl="1" indent="-285750">
              <a:spcBef>
                <a:spcPts val="15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по предъявлении «тревожного» пальца — например, если сотрудника принуждают войти в защищаемое помещение</a:t>
            </a:r>
          </a:p>
          <a:p>
            <a:pPr marL="742950" lvl="1" indent="-285750">
              <a:spcBef>
                <a:spcPts val="15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если дверь остается открытой сверх установленного времени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518" y="392860"/>
            <a:ext cx="693575" cy="682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Коллективный доступ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600" i="0" kern="0" dirty="0" smtClean="0">
                <a:latin typeface="+mn-lt"/>
              </a:rPr>
              <a:t>предоставление права доступа только </a:t>
            </a:r>
            <a:br>
              <a:rPr lang="ru-RU" sz="2600" i="0" kern="0" dirty="0" smtClean="0">
                <a:latin typeface="+mn-lt"/>
              </a:rPr>
            </a:br>
            <a:r>
              <a:rPr lang="ru-RU" sz="2600" i="0" kern="0" dirty="0" smtClean="0">
                <a:latin typeface="+mn-lt"/>
              </a:rPr>
              <a:t>по предъявлении биометрических идентификаторов нескольких человек </a:t>
            </a:r>
            <a:br>
              <a:rPr lang="ru-RU" sz="2600" i="0" kern="0" dirty="0" smtClean="0">
                <a:latin typeface="+mn-lt"/>
              </a:rPr>
            </a:br>
            <a:r>
              <a:rPr lang="ru-RU" sz="2600" i="0" kern="0" dirty="0" smtClean="0">
                <a:latin typeface="+mn-lt"/>
              </a:rPr>
              <a:t>в фиксированный промежуток времени</a:t>
            </a:r>
          </a:p>
          <a:p>
            <a:pPr marL="742950" lvl="1" indent="-285750">
              <a:spcBef>
                <a:spcPts val="800"/>
              </a:spcBef>
              <a:buSzPct val="55000"/>
              <a:buFont typeface="Wingdings" pitchFamily="2" charset="2"/>
              <a:buChar char="q"/>
            </a:pPr>
            <a:r>
              <a:rPr lang="ru-RU" sz="2600" i="0" kern="0" dirty="0" smtClean="0">
                <a:latin typeface="+mn-lt"/>
              </a:rPr>
              <a:t>доступ к банковской ячейке в присутствии клиента и сотрудника банка </a:t>
            </a:r>
          </a:p>
          <a:p>
            <a:pPr marL="742950" lvl="1" indent="-285750">
              <a:spcBef>
                <a:spcPts val="800"/>
              </a:spcBef>
              <a:buSzPct val="55000"/>
              <a:buFont typeface="Wingdings" pitchFamily="2" charset="2"/>
              <a:buChar char="q"/>
            </a:pPr>
            <a:r>
              <a:rPr lang="ru-RU" sz="2600" i="0" kern="0" dirty="0" smtClean="0">
                <a:latin typeface="+mn-lt"/>
              </a:rPr>
              <a:t>организация работы камер хранения, ломбардов </a:t>
            </a:r>
          </a:p>
          <a:p>
            <a:pPr marL="742950" lvl="1" indent="-285750">
              <a:spcBef>
                <a:spcPts val="800"/>
              </a:spcBef>
              <a:buSzPct val="55000"/>
              <a:buFont typeface="Wingdings" pitchFamily="2" charset="2"/>
              <a:buChar char="q"/>
            </a:pPr>
            <a:r>
              <a:rPr lang="ru-RU" sz="2600" i="0" kern="0" dirty="0" smtClean="0">
                <a:latin typeface="+mn-lt"/>
              </a:rPr>
              <a:t>обслуживание сервера компании, расположенного в общем компьютерном зале </a:t>
            </a:r>
            <a:r>
              <a:rPr lang="ru-RU" sz="2600" i="0" kern="0" dirty="0" err="1" smtClean="0">
                <a:latin typeface="+mn-lt"/>
              </a:rPr>
              <a:t>бизнес-центра</a:t>
            </a:r>
            <a:endParaRPr lang="ru-RU" sz="2600" i="0" kern="0" dirty="0" smtClean="0">
              <a:latin typeface="+mn-lt"/>
            </a:endParaRP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buddi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3765" y="384231"/>
            <a:ext cx="780427" cy="68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93" name="Picture 65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50536" name="Oval 8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7" name="Oval 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8" name="Oval 10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39" name="Oval 11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40" name="Oval 12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13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0542" name="Oval 14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3" name="Oval 15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4" name="Oval 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45" name="Oval 17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0546" name="Text Box 18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50549" name="Oval 21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0" name="Oval 2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1" name="Oval 23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2" name="Oval 24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3" name="Oval 25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54" name="Oval 26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5" name="Oval 27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6" name="Oval 28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57" name="Oval 29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0558" name="Text Box 30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0560" name="Text Box 32"/>
          <p:cNvSpPr txBox="1">
            <a:spLocks noChangeArrowheads="1"/>
          </p:cNvSpPr>
          <p:nvPr/>
        </p:nvSpPr>
        <p:spPr bwMode="auto">
          <a:xfrm>
            <a:off x="828675" y="5718175"/>
            <a:ext cx="465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>
                <a:latin typeface="Arial" charset="0"/>
              </a:rPr>
              <a:t>регистрация </a:t>
            </a:r>
            <a:r>
              <a:rPr lang="ru-RU" sz="2000" i="0" dirty="0" smtClean="0">
                <a:latin typeface="Arial" charset="0"/>
              </a:rPr>
              <a:t>проходов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0561" name="Text Box 33"/>
          <p:cNvSpPr txBox="1">
            <a:spLocks noChangeArrowheads="1"/>
          </p:cNvSpPr>
          <p:nvPr/>
        </p:nvSpPr>
        <p:spPr bwMode="auto">
          <a:xfrm>
            <a:off x="2422525" y="4556125"/>
            <a:ext cx="59340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управление исполнительными механизмами — автоматически, по факту идентификации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0563" name="Text Box 35"/>
          <p:cNvSpPr txBox="1">
            <a:spLocks noChangeArrowheads="1"/>
          </p:cNvSpPr>
          <p:nvPr/>
        </p:nvSpPr>
        <p:spPr bwMode="auto">
          <a:xfrm>
            <a:off x="4192588" y="3429000"/>
            <a:ext cx="424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разграничение доступа —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в соответствии с правилами 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и графиками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0564" name="Text Box 36"/>
          <p:cNvSpPr txBox="1">
            <a:spLocks noChangeArrowheads="1"/>
          </p:cNvSpPr>
          <p:nvPr/>
        </p:nvSpPr>
        <p:spPr bwMode="auto">
          <a:xfrm>
            <a:off x="5978525" y="2187575"/>
            <a:ext cx="2595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формирование </a:t>
            </a:r>
            <a:br>
              <a:rPr lang="ru-RU" sz="2000" i="0">
                <a:latin typeface="Arial" charset="0"/>
              </a:rPr>
            </a:br>
            <a:r>
              <a:rPr lang="ru-RU" sz="2000" i="0">
                <a:latin typeface="Arial" charset="0"/>
              </a:rPr>
              <a:t>отчетов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38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50567" name="Oval 3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68" name="Oval 4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69" name="Oval 41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70" name="Oval 42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71" name="Oval 43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44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0573" name="Oval 45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4" name="Oval 46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5" name="Oval 47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0576" name="Oval 48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0577" name="Text Box 49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51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50580" name="Oval 5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1" name="Oval 53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2" name="Oval 54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3" name="Oval 55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4" name="Oval 56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0585" name="Oval 57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6" name="Oval 58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7" name="Oval 59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0588" name="Oval 60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0589" name="Text Box 61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758788" name="Picture 4" descr="gears 3 overlapp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377" y="461650"/>
            <a:ext cx="593258" cy="56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5289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Эксплуатация</a:t>
            </a:r>
            <a:endParaRPr lang="ru-RU" sz="32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Rectangle 46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616" name="Picture 64" descr="GEL Dotted Line sand"/>
          <p:cNvPicPr>
            <a:picLocks noChangeAspect="1" noChangeArrowheads="1"/>
          </p:cNvPicPr>
          <p:nvPr/>
        </p:nvPicPr>
        <p:blipFill>
          <a:blip r:embed="rId3"/>
          <a:srcRect r="41658" b="-11111"/>
          <a:stretch>
            <a:fillRect/>
          </a:stretch>
        </p:blipFill>
        <p:spPr bwMode="auto">
          <a:xfrm rot="-2114301">
            <a:off x="384175" y="3314700"/>
            <a:ext cx="5562600" cy="3492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952625" y="3476625"/>
            <a:ext cx="1008063" cy="1008063"/>
            <a:chOff x="2192" y="2497"/>
            <a:chExt cx="635" cy="635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2192" y="2497"/>
              <a:ext cx="635" cy="635"/>
              <a:chOff x="2789" y="1625"/>
              <a:chExt cx="907" cy="907"/>
            </a:xfrm>
          </p:grpSpPr>
          <p:sp>
            <p:nvSpPr>
              <p:cNvPr id="151560" name="Oval 8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1" name="Oval 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2" name="Oval 10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3" name="Oval 11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64" name="Oval 12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4" name="Group 13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1566" name="Oval 14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7" name="Oval 15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8" name="Oval 16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69" name="Oval 17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1570" name="Text Box 18"/>
            <p:cNvSpPr txBox="1">
              <a:spLocks noChangeAspect="1" noChangeArrowheads="1"/>
            </p:cNvSpPr>
            <p:nvPr/>
          </p:nvSpPr>
          <p:spPr bwMode="gray">
            <a:xfrm>
              <a:off x="2406" y="2699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2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34950" y="4625975"/>
            <a:ext cx="1011238" cy="1065213"/>
            <a:chOff x="294" y="2493"/>
            <a:chExt cx="637" cy="671"/>
          </a:xfrm>
        </p:grpSpPr>
        <p:grpSp>
          <p:nvGrpSpPr>
            <p:cNvPr id="6" name="Group 20"/>
            <p:cNvGrpSpPr>
              <a:grpSpLocks noChangeAspect="1"/>
            </p:cNvGrpSpPr>
            <p:nvPr/>
          </p:nvGrpSpPr>
          <p:grpSpPr bwMode="auto">
            <a:xfrm>
              <a:off x="294" y="2493"/>
              <a:ext cx="637" cy="671"/>
              <a:chOff x="884" y="2523"/>
              <a:chExt cx="862" cy="862"/>
            </a:xfrm>
          </p:grpSpPr>
          <p:sp>
            <p:nvSpPr>
              <p:cNvPr id="151573" name="Oval 21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4" name="Oval 2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808080">
                      <a:alpha val="32001"/>
                    </a:srgbClr>
                  </a:gs>
                  <a:gs pos="100000">
                    <a:srgbClr val="808080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5" name="Oval 23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6" name="Oval 24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7" name="Oval 25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78" name="Oval 26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solidFill>
                <a:srgbClr val="969696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79" name="Oval 27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80" name="Oval 28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581" name="Oval 29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1582" name="Text Box 30"/>
            <p:cNvSpPr txBox="1">
              <a:spLocks noChangeAspect="1" noChangeArrowheads="1"/>
            </p:cNvSpPr>
            <p:nvPr/>
          </p:nvSpPr>
          <p:spPr bwMode="gray">
            <a:xfrm>
              <a:off x="515" y="2713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1584" name="Text Box 32"/>
          <p:cNvSpPr txBox="1">
            <a:spLocks noChangeArrowheads="1"/>
          </p:cNvSpPr>
          <p:nvPr/>
        </p:nvSpPr>
        <p:spPr bwMode="auto">
          <a:xfrm>
            <a:off x="828675" y="5718175"/>
            <a:ext cx="7412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регистрация прихода/ухода прикосновением пальца</a:t>
            </a:r>
          </a:p>
        </p:txBody>
      </p:sp>
      <p:sp>
        <p:nvSpPr>
          <p:cNvPr id="151585" name="Text Box 33"/>
          <p:cNvSpPr txBox="1">
            <a:spLocks noChangeArrowheads="1"/>
          </p:cNvSpPr>
          <p:nvPr/>
        </p:nvSpPr>
        <p:spPr bwMode="auto">
          <a:xfrm>
            <a:off x="2422525" y="4556125"/>
            <a:ext cx="6275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информирование о результатах идентификации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1587" name="Text Box 35"/>
          <p:cNvSpPr txBox="1">
            <a:spLocks noChangeArrowheads="1"/>
          </p:cNvSpPr>
          <p:nvPr/>
        </p:nvSpPr>
        <p:spPr bwMode="auto">
          <a:xfrm>
            <a:off x="3865563" y="3429000"/>
            <a:ext cx="49514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замок, турникет, шлюз, калитка 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срабатывают автоматически</a:t>
            </a:r>
            <a:endParaRPr lang="ru-RU" sz="2000" i="0" dirty="0">
              <a:latin typeface="Arial" charset="0"/>
            </a:endParaRPr>
          </a:p>
        </p:txBody>
      </p:sp>
      <p:sp>
        <p:nvSpPr>
          <p:cNvPr id="151588" name="Text Box 36"/>
          <p:cNvSpPr txBox="1">
            <a:spLocks noChangeArrowheads="1"/>
          </p:cNvSpPr>
          <p:nvPr/>
        </p:nvSpPr>
        <p:spPr bwMode="auto">
          <a:xfrm>
            <a:off x="5978525" y="2187575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0">
                <a:latin typeface="Arial" charset="0"/>
              </a:rPr>
              <a:t>И ВСЁ!</a:t>
            </a: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24475" y="1123950"/>
            <a:ext cx="1008063" cy="1008063"/>
            <a:chOff x="2555" y="1842"/>
            <a:chExt cx="635" cy="635"/>
          </a:xfrm>
        </p:grpSpPr>
        <p:grpSp>
          <p:nvGrpSpPr>
            <p:cNvPr id="8" name="Group 38"/>
            <p:cNvGrpSpPr>
              <a:grpSpLocks noChangeAspect="1"/>
            </p:cNvGrpSpPr>
            <p:nvPr/>
          </p:nvGrpSpPr>
          <p:grpSpPr bwMode="auto">
            <a:xfrm>
              <a:off x="2555" y="1842"/>
              <a:ext cx="635" cy="635"/>
              <a:chOff x="2789" y="1625"/>
              <a:chExt cx="907" cy="907"/>
            </a:xfrm>
          </p:grpSpPr>
          <p:sp>
            <p:nvSpPr>
              <p:cNvPr id="151591" name="Oval 39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tint val="0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2" name="Oval 40"/>
              <p:cNvSpPr>
                <a:spLocks noChangeAspect="1" noChangeArrowheads="1"/>
              </p:cNvSpPr>
              <p:nvPr/>
            </p:nvSpPr>
            <p:spPr bwMode="gray">
              <a:xfrm>
                <a:off x="2789" y="1625"/>
                <a:ext cx="907" cy="907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alpha val="32001"/>
                    </a:srgbClr>
                  </a:gs>
                  <a:gs pos="100000">
                    <a:srgbClr val="83A6A7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3" name="Oval 41"/>
              <p:cNvSpPr>
                <a:spLocks noChangeAspect="1" noChangeArrowheads="1"/>
              </p:cNvSpPr>
              <p:nvPr/>
            </p:nvSpPr>
            <p:spPr bwMode="gray">
              <a:xfrm>
                <a:off x="2849" y="1684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54118"/>
                      <a:invGamma/>
                    </a:srgbClr>
                  </a:gs>
                  <a:gs pos="50000">
                    <a:srgbClr val="83A6A7"/>
                  </a:gs>
                  <a:gs pos="100000">
                    <a:srgbClr val="83A6A7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4" name="Oval 42"/>
              <p:cNvSpPr>
                <a:spLocks noChangeAspect="1" noChangeArrowheads="1"/>
              </p:cNvSpPr>
              <p:nvPr/>
            </p:nvSpPr>
            <p:spPr bwMode="gray">
              <a:xfrm>
                <a:off x="2849" y="1686"/>
                <a:ext cx="787" cy="788"/>
              </a:xfrm>
              <a:prstGeom prst="ellipse">
                <a:avLst/>
              </a:prstGeom>
              <a:gradFill rotWithShape="1">
                <a:gsLst>
                  <a:gs pos="0">
                    <a:srgbClr val="83A6A7">
                      <a:gamma/>
                      <a:shade val="63529"/>
                      <a:invGamma/>
                    </a:srgbClr>
                  </a:gs>
                  <a:gs pos="100000">
                    <a:srgbClr val="83A6A7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595" name="Oval 43"/>
              <p:cNvSpPr>
                <a:spLocks noChangeAspect="1" noChangeArrowheads="1"/>
              </p:cNvSpPr>
              <p:nvPr/>
            </p:nvSpPr>
            <p:spPr bwMode="gray">
              <a:xfrm>
                <a:off x="2888" y="1724"/>
                <a:ext cx="709" cy="709"/>
              </a:xfrm>
              <a:prstGeom prst="ellipse">
                <a:avLst/>
              </a:prstGeom>
              <a:solidFill>
                <a:srgbClr val="000000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grpSp>
            <p:nvGrpSpPr>
              <p:cNvPr id="9" name="Group 44"/>
              <p:cNvGrpSpPr>
                <a:grpSpLocks noChangeAspect="1"/>
              </p:cNvGrpSpPr>
              <p:nvPr/>
            </p:nvGrpSpPr>
            <p:grpSpPr bwMode="auto">
              <a:xfrm>
                <a:off x="2899" y="1735"/>
                <a:ext cx="687" cy="688"/>
                <a:chOff x="4166" y="1706"/>
                <a:chExt cx="1252" cy="1252"/>
              </a:xfrm>
            </p:grpSpPr>
            <p:sp>
              <p:nvSpPr>
                <p:cNvPr id="151597" name="Oval 45"/>
                <p:cNvSpPr>
                  <a:spLocks noChangeAspect="1" noChangeArrowheads="1"/>
                </p:cNvSpPr>
                <p:nvPr/>
              </p:nvSpPr>
              <p:spPr bwMode="gray">
                <a:xfrm>
                  <a:off x="4166" y="1706"/>
                  <a:ext cx="1252" cy="12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98" name="Oval 46"/>
                <p:cNvSpPr>
                  <a:spLocks noChangeAspect="1" noChangeArrowheads="1"/>
                </p:cNvSpPr>
                <p:nvPr/>
              </p:nvSpPr>
              <p:spPr bwMode="gray">
                <a:xfrm>
                  <a:off x="4182" y="1713"/>
                  <a:ext cx="1222" cy="122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599" name="Oval 47"/>
                <p:cNvSpPr>
                  <a:spLocks noChangeAspect="1" noChangeArrowheads="1"/>
                </p:cNvSpPr>
                <p:nvPr/>
              </p:nvSpPr>
              <p:spPr bwMode="gray">
                <a:xfrm>
                  <a:off x="4195" y="1725"/>
                  <a:ext cx="1162" cy="11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  <p:sp>
              <p:nvSpPr>
                <p:cNvPr id="151600" name="Oval 48"/>
                <p:cNvSpPr>
                  <a:spLocks noChangeAspect="1" noChangeArrowheads="1"/>
                </p:cNvSpPr>
                <p:nvPr/>
              </p:nvSpPr>
              <p:spPr bwMode="gray">
                <a:xfrm>
                  <a:off x="4263" y="1757"/>
                  <a:ext cx="1033" cy="9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51601" name="Text Box 49"/>
            <p:cNvSpPr txBox="1">
              <a:spLocks noChangeAspect="1" noChangeArrowheads="1"/>
            </p:cNvSpPr>
            <p:nvPr/>
          </p:nvSpPr>
          <p:spPr bwMode="gray">
            <a:xfrm>
              <a:off x="2770" y="2044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4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3549650" y="2271713"/>
            <a:ext cx="1011238" cy="1065212"/>
            <a:chOff x="4340" y="1490"/>
            <a:chExt cx="637" cy="671"/>
          </a:xfrm>
        </p:grpSpPr>
        <p:grpSp>
          <p:nvGrpSpPr>
            <p:cNvPr id="11" name="Group 51"/>
            <p:cNvGrpSpPr>
              <a:grpSpLocks noChangeAspect="1"/>
            </p:cNvGrpSpPr>
            <p:nvPr/>
          </p:nvGrpSpPr>
          <p:grpSpPr bwMode="auto">
            <a:xfrm>
              <a:off x="4340" y="1490"/>
              <a:ext cx="637" cy="671"/>
              <a:chOff x="884" y="2523"/>
              <a:chExt cx="862" cy="862"/>
            </a:xfrm>
          </p:grpSpPr>
          <p:sp>
            <p:nvSpPr>
              <p:cNvPr id="151604" name="Oval 52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5" name="Oval 53"/>
              <p:cNvSpPr>
                <a:spLocks noChangeAspect="1"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33CC33">
                      <a:alpha val="32001"/>
                    </a:srgbClr>
                  </a:gs>
                  <a:gs pos="100000">
                    <a:srgbClr val="33CC33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6" name="Oval 54"/>
              <p:cNvSpPr>
                <a:spLocks noChangeAspect="1"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7" name="Oval 55"/>
              <p:cNvSpPr>
                <a:spLocks noChangeAspect="1"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solidFill>
                <a:srgbClr val="00FF99">
                  <a:alpha val="0"/>
                </a:srgbClr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8" name="Oval 56"/>
              <p:cNvSpPr>
                <a:spLocks noChangeAspect="1"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609" name="Oval 57"/>
              <p:cNvSpPr>
                <a:spLocks noChangeAspect="1"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0" name="Oval 58"/>
              <p:cNvSpPr>
                <a:spLocks noChangeAspect="1"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1" name="Oval 59"/>
              <p:cNvSpPr>
                <a:spLocks noChangeAspect="1"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151612" name="Oval 60"/>
              <p:cNvSpPr>
                <a:spLocks noChangeAspect="1"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51613" name="Text Box 61"/>
            <p:cNvSpPr txBox="1">
              <a:spLocks noChangeAspect="1" noChangeArrowheads="1"/>
            </p:cNvSpPr>
            <p:nvPr/>
          </p:nvSpPr>
          <p:spPr bwMode="gray">
            <a:xfrm>
              <a:off x="4565" y="1710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ru-RU" sz="1800" i="0">
                  <a:solidFill>
                    <a:srgbClr val="000000"/>
                  </a:solidFill>
                  <a:latin typeface="Arial" charset="0"/>
                </a:rPr>
                <a:t>3</a:t>
              </a:r>
              <a:endParaRPr lang="en-US" sz="1800" i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3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65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80682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 точки зрения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сотрудника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66" name="Picture 10" descr="user casual m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9209" y="403411"/>
            <a:ext cx="491230" cy="6724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010142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Контроль доступа: журналы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журнал регистраций</a:t>
            </a:r>
          </a:p>
          <a:p>
            <a:pPr marL="742950" lvl="1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содержит статистику приходов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 уходов сотрудников</a:t>
            </a:r>
          </a:p>
          <a:p>
            <a:pPr marL="742950" lvl="1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ведется по результатам фиксации этих событий в пунктах контроля доступа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отражаемые сведения: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дата и время события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тип события (приход/уход)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помещение (проходная)</a:t>
            </a:r>
          </a:p>
        </p:txBody>
      </p:sp>
      <p:pic>
        <p:nvPicPr>
          <p:cNvPr id="14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closed-purple-book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8122023" y="379062"/>
            <a:ext cx="393325" cy="670838"/>
          </a:xfrm>
          <a:prstGeom prst="rect">
            <a:avLst/>
          </a:prstGeom>
          <a:noFill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853" y="2694993"/>
            <a:ext cx="2391123" cy="1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9771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Терминалы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контроля доступа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регистрация прихода и ухода </a:t>
            </a:r>
            <a:r>
              <a:rPr lang="en-US" sz="2800" i="0" kern="0" dirty="0" smtClean="0">
                <a:latin typeface="+mn-lt"/>
              </a:rPr>
              <a:t/>
            </a:r>
            <a:br>
              <a:rPr lang="en-US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сотрудников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открытие/закрытие замков, турникетов, шлюзов, калиток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стильный дизайн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легкость установки и эксплуатации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пользовательский интерфейс </a:t>
            </a:r>
            <a:r>
              <a:rPr lang="en-US" sz="2800" i="0" kern="0" dirty="0" smtClean="0">
                <a:latin typeface="+mn-lt"/>
              </a:rPr>
              <a:t/>
            </a:r>
            <a:br>
              <a:rPr lang="en-US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полностью русифицирован</a:t>
            </a:r>
          </a:p>
        </p:txBody>
      </p:sp>
      <p:pic>
        <p:nvPicPr>
          <p:cNvPr id="10" name="Picture 11" descr="cooltools-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534" y="341873"/>
            <a:ext cx="28162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331884" y="424423"/>
            <a:ext cx="2295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0" dirty="0">
                <a:latin typeface="Arial" charset="0"/>
              </a:rPr>
              <a:t>общие</a:t>
            </a:r>
            <a:br>
              <a:rPr lang="ru-RU" sz="2000" i="0" dirty="0">
                <a:latin typeface="Arial" charset="0"/>
              </a:rPr>
            </a:br>
            <a:r>
              <a:rPr lang="ru-RU" sz="2000" i="0" dirty="0">
                <a:latin typeface="Arial" charset="0"/>
              </a:rPr>
              <a:t>характеристики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9771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Терминалы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контроля доступа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сценарии идентификации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отпечаток пальца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бесконтактная </a:t>
            </a:r>
            <a:r>
              <a:rPr lang="ru-RU" b="0" i="0" kern="0" dirty="0" err="1" smtClean="0">
                <a:latin typeface="+mn-lt"/>
              </a:rPr>
              <a:t>проксимити-карта</a:t>
            </a:r>
            <a:endParaRPr lang="ru-RU" b="0" i="0" kern="0" dirty="0" smtClean="0">
              <a:latin typeface="+mn-lt"/>
            </a:endParaRP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PIN-код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карта + отпечаток пальца 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информирование пользователя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сообщение на дисплее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цветовая индикация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звуковые сигналы или голосовые оповещения</a:t>
            </a:r>
          </a:p>
        </p:txBody>
      </p:sp>
      <p:pic>
        <p:nvPicPr>
          <p:cNvPr id="14" name="Picture 11" descr="cooltools-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534" y="341873"/>
            <a:ext cx="28162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331884" y="424423"/>
            <a:ext cx="2295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идентификация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пользователей</a:t>
            </a:r>
            <a:endParaRPr lang="ru-RU" sz="2000" i="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9771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Терминалы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контроля доступа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интерфейсы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en-US" b="0" i="0" kern="0" dirty="0" smtClean="0">
                <a:latin typeface="+mn-lt"/>
              </a:rPr>
              <a:t>Ethernet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en-US" b="0" i="0" kern="0" dirty="0" err="1" smtClean="0">
                <a:latin typeface="+mn-lt"/>
              </a:rPr>
              <a:t>Wiegand</a:t>
            </a:r>
            <a:endParaRPr lang="en-US" b="0" i="0" kern="0" dirty="0" smtClean="0">
              <a:latin typeface="+mn-lt"/>
            </a:endParaRP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en-US" b="0" i="0" kern="0" dirty="0" smtClean="0">
                <a:latin typeface="+mn-lt"/>
              </a:rPr>
              <a:t>RS-232/485</a:t>
            </a:r>
            <a:endParaRPr lang="ru-RU" b="0" i="0" kern="0" dirty="0" smtClean="0">
              <a:latin typeface="+mn-lt"/>
            </a:endParaRP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поддержка карт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en-US" b="0" i="0" kern="0" dirty="0" err="1" smtClean="0">
                <a:latin typeface="+mn-lt"/>
              </a:rPr>
              <a:t>Mifare</a:t>
            </a:r>
            <a:r>
              <a:rPr lang="en-US" b="0" i="0" kern="0" dirty="0" smtClean="0">
                <a:latin typeface="+mn-lt"/>
              </a:rPr>
              <a:t> (</a:t>
            </a:r>
            <a:r>
              <a:rPr lang="ru-RU" b="0" i="0" kern="0" dirty="0" smtClean="0">
                <a:latin typeface="+mn-lt"/>
              </a:rPr>
              <a:t>штатно)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en-US" b="0" i="0" kern="0" dirty="0" smtClean="0">
                <a:latin typeface="+mn-lt"/>
              </a:rPr>
              <a:t>EM-Marine (</a:t>
            </a:r>
            <a:r>
              <a:rPr lang="ru-RU" b="0" i="0" kern="0" dirty="0" smtClean="0">
                <a:latin typeface="+mn-lt"/>
              </a:rPr>
              <a:t>опционально)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демонтаж  имеющейся СКУД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не требуется</a:t>
            </a:r>
          </a:p>
        </p:txBody>
      </p:sp>
      <p:pic>
        <p:nvPicPr>
          <p:cNvPr id="10" name="Picture 11" descr="cooltools-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1534" y="341873"/>
            <a:ext cx="28162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042212" y="424423"/>
            <a:ext cx="28748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встраивание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в  имеющиеся СКУД</a:t>
            </a:r>
            <a:endParaRPr lang="ru-RU" sz="2000" i="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1" descr="cooltools-sha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1534" y="341873"/>
            <a:ext cx="28162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6042212" y="424423"/>
            <a:ext cx="28748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0" dirty="0" smtClean="0">
                <a:latin typeface="Arial" charset="0"/>
              </a:rPr>
              <a:t>интеграция</a:t>
            </a:r>
            <a:br>
              <a:rPr lang="ru-RU" sz="2000" i="0" dirty="0" smtClean="0">
                <a:latin typeface="Arial" charset="0"/>
              </a:rPr>
            </a:br>
            <a:r>
              <a:rPr lang="ru-RU" sz="2000" i="0" dirty="0" smtClean="0">
                <a:latin typeface="Arial" charset="0"/>
              </a:rPr>
              <a:t>с турникетами</a:t>
            </a:r>
            <a:endParaRPr lang="ru-RU" sz="2000" i="0" dirty="0">
              <a:latin typeface="Arial" charset="0"/>
            </a:endParaRPr>
          </a:p>
        </p:txBody>
      </p:sp>
      <p:pic>
        <p:nvPicPr>
          <p:cNvPr id="13" name="Picture 3" descr="empty blue rectangle"/>
          <p:cNvPicPr>
            <a:picLocks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3191438" y="546843"/>
            <a:ext cx="5235388" cy="643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5637671" cy="91439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Терминалы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контроля доступа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474259" y="1440000"/>
            <a:ext cx="646962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поддержка турникетов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любых моделей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поддержка шлюзов, калиток, электромагнитных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и электромеханических замков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i="0" kern="0" dirty="0" smtClean="0">
                <a:latin typeface="+mn-lt"/>
              </a:rPr>
              <a:t>поставка и установка 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«под ключ» всей системы</a:t>
            </a:r>
            <a:br>
              <a:rPr lang="ru-RU" i="0" kern="0" dirty="0" smtClean="0">
                <a:latin typeface="+mn-lt"/>
              </a:rPr>
            </a:br>
            <a:r>
              <a:rPr lang="ru-RU" i="0" kern="0" dirty="0" smtClean="0">
                <a:latin typeface="+mn-lt"/>
              </a:rPr>
              <a:t>контроля доступа  (СКД)</a:t>
            </a:r>
          </a:p>
        </p:txBody>
      </p:sp>
      <p:pic>
        <p:nvPicPr>
          <p:cNvPr id="10" name="Picture 8" descr="IMGP0874"/>
          <p:cNvPicPr>
            <a:picLocks noChangeAspect="1" noChangeArrowheads="1"/>
          </p:cNvPicPr>
          <p:nvPr/>
        </p:nvPicPr>
        <p:blipFill>
          <a:blip r:embed="rId4" cstate="print"/>
          <a:srcRect t="9301" r="8736"/>
          <a:stretch>
            <a:fillRect/>
          </a:stretch>
        </p:blipFill>
        <p:spPr bwMode="auto">
          <a:xfrm>
            <a:off x="219659" y="2045952"/>
            <a:ext cx="2353212" cy="311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4445365" cy="519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Далее …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2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1102659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9673" y="1326749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1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1120587"/>
            <a:ext cx="8077202" cy="959226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577798" y="1345476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Назначение.  Функции.  Структура</a:t>
            </a:r>
          </a:p>
        </p:txBody>
      </p:sp>
      <p:pic>
        <p:nvPicPr>
          <p:cNvPr id="44" name="Рисунок 43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2151526"/>
            <a:ext cx="8077202" cy="959226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577798" y="2376415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Учет  рабочего времени</a:t>
            </a:r>
          </a:p>
        </p:txBody>
      </p:sp>
      <p:pic>
        <p:nvPicPr>
          <p:cNvPr id="45" name="Рисунок 44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3191434"/>
            <a:ext cx="8077202" cy="959226"/>
          </a:xfrm>
          <a:prstGeom prst="rect">
            <a:avLst/>
          </a:prstGeom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577798" y="3416323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Контроль  физического доступа</a:t>
            </a:r>
          </a:p>
        </p:txBody>
      </p:sp>
      <p:pic>
        <p:nvPicPr>
          <p:cNvPr id="46" name="Рисунок 45" descr="str.pn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51645" y="4213411"/>
            <a:ext cx="8077202" cy="95922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577798" y="4438300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Управление.  Интеграция</a:t>
            </a:r>
          </a:p>
        </p:txBody>
      </p:sp>
      <p:pic>
        <p:nvPicPr>
          <p:cNvPr id="47" name="Рисунок 46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5244352"/>
            <a:ext cx="8077202" cy="95922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577798" y="5469241"/>
            <a:ext cx="7126932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Преимущества.  Успешные внедрения</a:t>
            </a:r>
          </a:p>
        </p:txBody>
      </p:sp>
      <p:pic>
        <p:nvPicPr>
          <p:cNvPr id="66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2133598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389673" y="2357688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</a:rPr>
              <a:t>2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9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3173506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9673" y="3397596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3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2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594" y="4195483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89673" y="4419573"/>
            <a:ext cx="35613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+mn-lt"/>
              </a:rPr>
              <a:t>4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5226424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389673" y="5450514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DDDDDD"/>
                </a:solidFill>
                <a:latin typeface="+mn-lt"/>
              </a:rPr>
              <a:t>5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DDDDDD"/>
              </a:solidFill>
              <a:latin typeface="+mn-lt"/>
            </a:endParaRPr>
          </a:p>
        </p:txBody>
      </p:sp>
      <p:sp>
        <p:nvSpPr>
          <p:cNvPr id="2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27" name="Picture 18" descr="Bio_Time_logo_v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283" y="301345"/>
            <a:ext cx="1173724" cy="551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77724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Назначение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и функции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учет рабочего времени </a:t>
            </a:r>
          </a:p>
          <a:p>
            <a:pPr marL="1200150" lvl="2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каждому сотруднику </a:t>
            </a:r>
          </a:p>
          <a:p>
            <a:pPr marL="1200150" lvl="2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подразделениям </a:t>
            </a:r>
          </a:p>
          <a:p>
            <a:pPr marL="1200150" lvl="2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по компании в целом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контроль и разграничение доступа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в здания и помещения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интеграция функций учета рабочего времени в другие корпоративные системы</a:t>
            </a:r>
          </a:p>
        </p:txBody>
      </p:sp>
      <p:pic>
        <p:nvPicPr>
          <p:cNvPr id="9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C:\Documents and Settings\jocelyn\My Documents\My Pictures\clip_art_library\Microsoft_Art_Brand_etc\EventsDVD_FY07\Shapes and Graphics\Windows_Vista_Icons_ for_Marketing_use\Vista Icons off the web\InkWatson.exe_I012d_04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8975" y="385483"/>
            <a:ext cx="641797" cy="6556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Территориальная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структура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дополнительные серверы </a:t>
            </a:r>
            <a:r>
              <a:rPr lang="en-US" sz="2800" i="0" kern="0" dirty="0" smtClean="0">
                <a:latin typeface="+mn-lt"/>
              </a:rPr>
              <a:t>BioTime</a:t>
            </a:r>
            <a:endParaRPr lang="ru-RU" sz="2800" i="0" kern="0" dirty="0" smtClean="0">
              <a:latin typeface="+mn-lt"/>
            </a:endParaRP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для территориально удаленных филиалов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синхронизация данных с центральным сервером </a:t>
            </a:r>
            <a:r>
              <a:rPr lang="en-US" sz="2800" i="0" kern="0" dirty="0" smtClean="0">
                <a:latin typeface="+mn-lt"/>
              </a:rPr>
              <a:t>BioTime </a:t>
            </a:r>
            <a:r>
              <a:rPr lang="ru-RU" sz="2800" i="0" kern="0" dirty="0" smtClean="0">
                <a:latin typeface="+mn-lt"/>
              </a:rPr>
              <a:t> в головном офисе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осуществляется автоматически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сетевой трафик между серверами </a:t>
            </a:r>
            <a:br>
              <a:rPr lang="ru-RU" sz="2800" i="0" kern="0" dirty="0" smtClean="0">
                <a:latin typeface="+mn-lt"/>
              </a:rPr>
            </a:br>
            <a:r>
              <a:rPr lang="en-US" sz="2800" i="0" kern="0" dirty="0" smtClean="0">
                <a:latin typeface="+mn-lt"/>
              </a:rPr>
              <a:t>BioTime </a:t>
            </a:r>
            <a:r>
              <a:rPr lang="ru-RU" sz="2800" i="0" kern="0" dirty="0" smtClean="0">
                <a:latin typeface="+mn-lt"/>
              </a:rPr>
              <a:t>оптимизирован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spc="-20" dirty="0" smtClean="0">
                <a:latin typeface="+mn-lt"/>
              </a:rPr>
              <a:t>сбои в линиях связи не влияют на обмен данными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сжатие данных для низкоскоростных каналов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 rot="4633306">
            <a:off x="7951556" y="463500"/>
            <a:ext cx="554016" cy="625458"/>
          </a:xfrm>
          <a:custGeom>
            <a:avLst/>
            <a:gdLst>
              <a:gd name="T0" fmla="*/ 2 w 21600"/>
              <a:gd name="T1" fmla="*/ 0 h 21600"/>
              <a:gd name="T2" fmla="*/ 1 w 21600"/>
              <a:gd name="T3" fmla="*/ 3 h 21600"/>
              <a:gd name="T4" fmla="*/ 2 w 21600"/>
              <a:gd name="T5" fmla="*/ 1 h 21600"/>
              <a:gd name="T6" fmla="*/ 4 w 21600"/>
              <a:gd name="T7" fmla="*/ 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271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603" y="13631"/>
                </a:moveTo>
                <a:cubicBezTo>
                  <a:pt x="4197" y="12743"/>
                  <a:pt x="3987" y="11777"/>
                  <a:pt x="3987" y="10800"/>
                </a:cubicBezTo>
                <a:cubicBezTo>
                  <a:pt x="3987" y="7037"/>
                  <a:pt x="7037" y="3987"/>
                  <a:pt x="10800" y="3987"/>
                </a:cubicBezTo>
                <a:cubicBezTo>
                  <a:pt x="14562" y="3987"/>
                  <a:pt x="17613" y="7037"/>
                  <a:pt x="17613" y="10800"/>
                </a:cubicBezTo>
                <a:cubicBezTo>
                  <a:pt x="17613" y="11777"/>
                  <a:pt x="17402" y="12743"/>
                  <a:pt x="16996" y="13631"/>
                </a:cubicBezTo>
                <a:lnTo>
                  <a:pt x="20622" y="15289"/>
                </a:lnTo>
                <a:cubicBezTo>
                  <a:pt x="21266" y="13880"/>
                  <a:pt x="21600" y="123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349"/>
                  <a:pt x="333" y="13880"/>
                  <a:pt x="977" y="15289"/>
                </a:cubicBezTo>
                <a:close/>
              </a:path>
            </a:pathLst>
          </a:custGeom>
          <a:gradFill rotWithShape="0">
            <a:gsLst>
              <a:gs pos="0">
                <a:srgbClr val="1C7CDD">
                  <a:alpha val="0"/>
                </a:srgbClr>
              </a:gs>
              <a:gs pos="100000">
                <a:srgbClr val="1176DB">
                  <a:alpha val="60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8893" y="605255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Pennie's documents\MS Image\Shapes and Graphics\Windows_Server_Icons\build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5835" y="579425"/>
            <a:ext cx="413651" cy="4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671" y="372172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2355" y="847301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Территориальная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структура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консолидированные отчеты 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формируются по всей компании в целом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дистанционная регистрация  сведений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о сотрудниках удаленных филиалов</a:t>
            </a:r>
          </a:p>
          <a:p>
            <a:pPr marL="1200150" lvl="2" indent="-285750">
              <a:spcBef>
                <a:spcPts val="6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сотрудникам филиалов не нужно выезжать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в головной офис для регистрации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 rot="4633306">
            <a:off x="7951556" y="463500"/>
            <a:ext cx="554016" cy="625458"/>
          </a:xfrm>
          <a:custGeom>
            <a:avLst/>
            <a:gdLst>
              <a:gd name="T0" fmla="*/ 2 w 21600"/>
              <a:gd name="T1" fmla="*/ 0 h 21600"/>
              <a:gd name="T2" fmla="*/ 1 w 21600"/>
              <a:gd name="T3" fmla="*/ 3 h 21600"/>
              <a:gd name="T4" fmla="*/ 2 w 21600"/>
              <a:gd name="T5" fmla="*/ 1 h 21600"/>
              <a:gd name="T6" fmla="*/ 4 w 21600"/>
              <a:gd name="T7" fmla="*/ 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271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603" y="13631"/>
                </a:moveTo>
                <a:cubicBezTo>
                  <a:pt x="4197" y="12743"/>
                  <a:pt x="3987" y="11777"/>
                  <a:pt x="3987" y="10800"/>
                </a:cubicBezTo>
                <a:cubicBezTo>
                  <a:pt x="3987" y="7037"/>
                  <a:pt x="7037" y="3987"/>
                  <a:pt x="10800" y="3987"/>
                </a:cubicBezTo>
                <a:cubicBezTo>
                  <a:pt x="14562" y="3987"/>
                  <a:pt x="17613" y="7037"/>
                  <a:pt x="17613" y="10800"/>
                </a:cubicBezTo>
                <a:cubicBezTo>
                  <a:pt x="17613" y="11777"/>
                  <a:pt x="17402" y="12743"/>
                  <a:pt x="16996" y="13631"/>
                </a:cubicBezTo>
                <a:lnTo>
                  <a:pt x="20622" y="15289"/>
                </a:lnTo>
                <a:cubicBezTo>
                  <a:pt x="21266" y="13880"/>
                  <a:pt x="21600" y="1234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2349"/>
                  <a:pt x="333" y="13880"/>
                  <a:pt x="977" y="15289"/>
                </a:cubicBezTo>
                <a:close/>
              </a:path>
            </a:pathLst>
          </a:custGeom>
          <a:gradFill rotWithShape="0">
            <a:gsLst>
              <a:gs pos="0">
                <a:srgbClr val="1C7CDD">
                  <a:alpha val="0"/>
                </a:srgbClr>
              </a:gs>
              <a:gs pos="100000">
                <a:srgbClr val="1176DB">
                  <a:alpha val="60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8893" y="605255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D:\Pennie's documents\MS Image\Shapes and Graphics\Windows_Server_Icons\buildi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15835" y="579425"/>
            <a:ext cx="413651" cy="4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1671" y="372172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 descr="big-build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2355" y="847301"/>
            <a:ext cx="247282" cy="23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headline quote style 3 wide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854702" y="5271248"/>
            <a:ext cx="3289298" cy="120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3" descr="oval clear pillow emb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42682" y="4726596"/>
            <a:ext cx="2518878" cy="189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49" descr="Light"/>
          <p:cNvPicPr>
            <a:picLocks noChangeAspect="1" noChangeArrowheads="1"/>
          </p:cNvPicPr>
          <p:nvPr/>
        </p:nvPicPr>
        <p:blipFill>
          <a:blip r:embed="rId4"/>
          <a:srcRect l="8868"/>
          <a:stretch>
            <a:fillRect/>
          </a:stretch>
        </p:blipFill>
        <p:spPr bwMode="auto">
          <a:xfrm rot="13792683">
            <a:off x="1856477" y="5338463"/>
            <a:ext cx="1075600" cy="733425"/>
          </a:xfrm>
          <a:prstGeom prst="rect">
            <a:avLst/>
          </a:prstGeom>
          <a:noFill/>
        </p:spPr>
      </p:pic>
      <p:pic>
        <p:nvPicPr>
          <p:cNvPr id="87" name="Picture 49" descr="Light"/>
          <p:cNvPicPr>
            <a:picLocks noChangeAspect="1" noChangeArrowheads="1"/>
          </p:cNvPicPr>
          <p:nvPr/>
        </p:nvPicPr>
        <p:blipFill>
          <a:blip r:embed="rId4"/>
          <a:srcRect l="8868"/>
          <a:stretch>
            <a:fillRect/>
          </a:stretch>
        </p:blipFill>
        <p:spPr bwMode="auto">
          <a:xfrm rot="3732626">
            <a:off x="1642323" y="2398043"/>
            <a:ext cx="1217040" cy="733425"/>
          </a:xfrm>
          <a:prstGeom prst="rect">
            <a:avLst/>
          </a:prstGeom>
          <a:noFill/>
        </p:spPr>
      </p:pic>
      <p:pic>
        <p:nvPicPr>
          <p:cNvPr id="86" name="Picture 49" descr="Light"/>
          <p:cNvPicPr>
            <a:picLocks noChangeAspect="1" noChangeArrowheads="1"/>
          </p:cNvPicPr>
          <p:nvPr/>
        </p:nvPicPr>
        <p:blipFill>
          <a:blip r:embed="rId4"/>
          <a:srcRect l="8868"/>
          <a:stretch>
            <a:fillRect/>
          </a:stretch>
        </p:blipFill>
        <p:spPr bwMode="auto">
          <a:xfrm rot="16422712">
            <a:off x="5716726" y="1949806"/>
            <a:ext cx="1208184" cy="733425"/>
          </a:xfrm>
          <a:prstGeom prst="rect">
            <a:avLst/>
          </a:prstGeom>
          <a:noFill/>
        </p:spPr>
      </p:pic>
      <p:pic>
        <p:nvPicPr>
          <p:cNvPr id="19" name="Picture 23" descr="oval clear pillow embo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724400" y="932322"/>
            <a:ext cx="4150454" cy="312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49" descr="Light"/>
          <p:cNvPicPr>
            <a:picLocks noChangeAspect="1" noChangeArrowheads="1"/>
          </p:cNvPicPr>
          <p:nvPr/>
        </p:nvPicPr>
        <p:blipFill>
          <a:blip r:embed="rId4"/>
          <a:srcRect l="8868"/>
          <a:stretch>
            <a:fillRect/>
          </a:stretch>
        </p:blipFill>
        <p:spPr bwMode="auto">
          <a:xfrm rot="20562625">
            <a:off x="6267731" y="2442865"/>
            <a:ext cx="1092292" cy="733425"/>
          </a:xfrm>
          <a:prstGeom prst="rect">
            <a:avLst/>
          </a:prstGeom>
          <a:noFill/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4364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Территориальная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структура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9" name="Picture 23" descr="application serve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647765" y="2756069"/>
            <a:ext cx="679247" cy="10313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Rectangle 4919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3625" y="2994206"/>
            <a:ext cx="402877" cy="4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D:\Pennie's documents\MS Image\NEWFeb15\Windows_Vista_Icons_ for_Marketing_use\CogWheel.png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1300495">
            <a:off x="5546955" y="2349917"/>
            <a:ext cx="673436" cy="59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cooltools-shap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80729" y="101935"/>
            <a:ext cx="1644277" cy="5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198657" y="197219"/>
            <a:ext cx="1622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latin typeface="+mn-lt"/>
              </a:rPr>
              <a:t>головной офис</a:t>
            </a:r>
            <a:endParaRPr lang="ru-RU" sz="1400" i="0" dirty="0">
              <a:latin typeface="+mn-lt"/>
            </a:endParaRPr>
          </a:p>
        </p:txBody>
      </p:sp>
      <p:pic>
        <p:nvPicPr>
          <p:cNvPr id="18" name="Рисунок 17" descr="1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773271" y="1144320"/>
            <a:ext cx="864534" cy="85844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7" name="Рисунок 16" descr="U_Match-MatchBook_3_5_NEW!__.png"/>
          <p:cNvPicPr>
            <a:picLocks noChangeAspect="1"/>
          </p:cNvPicPr>
          <p:nvPr/>
        </p:nvPicPr>
        <p:blipFill>
          <a:blip r:embed="rId11" cstate="print"/>
          <a:srcRect t="13469" r="23961"/>
          <a:stretch>
            <a:fillRect/>
          </a:stretch>
        </p:blipFill>
        <p:spPr>
          <a:xfrm>
            <a:off x="5862917" y="1753935"/>
            <a:ext cx="503816" cy="380310"/>
          </a:xfrm>
          <a:prstGeom prst="rect">
            <a:avLst/>
          </a:prstGeom>
        </p:spPr>
      </p:pic>
      <p:pic>
        <p:nvPicPr>
          <p:cNvPr id="24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7051169" y="3056962"/>
            <a:ext cx="275045" cy="630985"/>
          </a:xfrm>
          <a:prstGeom prst="rect">
            <a:avLst/>
          </a:prstGeom>
          <a:noFill/>
        </p:spPr>
      </p:pic>
      <p:pic>
        <p:nvPicPr>
          <p:cNvPr id="25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6818086" y="3173501"/>
            <a:ext cx="275045" cy="630985"/>
          </a:xfrm>
          <a:prstGeom prst="rect">
            <a:avLst/>
          </a:prstGeom>
          <a:noFill/>
        </p:spPr>
      </p:pic>
      <p:pic>
        <p:nvPicPr>
          <p:cNvPr id="34" name="Рисунок 33" descr="comp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6964" y="2184125"/>
            <a:ext cx="940453" cy="972566"/>
          </a:xfrm>
          <a:prstGeom prst="rect">
            <a:avLst/>
          </a:prstGeom>
        </p:spPr>
      </p:pic>
      <p:pic>
        <p:nvPicPr>
          <p:cNvPr id="35" name="Рисунок 34" descr="U_Match_3_5_another.png"/>
          <p:cNvPicPr>
            <a:picLocks noChangeAspect="1"/>
          </p:cNvPicPr>
          <p:nvPr/>
        </p:nvPicPr>
        <p:blipFill>
          <a:blip r:embed="rId14" cstate="print"/>
          <a:srcRect l="16809" t="15359" r="9917" b="5175"/>
          <a:stretch>
            <a:fillRect/>
          </a:stretch>
        </p:blipFill>
        <p:spPr>
          <a:xfrm>
            <a:off x="7754470" y="2829017"/>
            <a:ext cx="374441" cy="356468"/>
          </a:xfrm>
          <a:prstGeom prst="rect">
            <a:avLst/>
          </a:prstGeom>
        </p:spPr>
      </p:pic>
      <p:pic>
        <p:nvPicPr>
          <p:cNvPr id="36" name="Picture 49" descr="3-01666_callout1"/>
          <p:cNvPicPr>
            <a:picLocks noChangeAspect="1" noChangeArrowheads="1"/>
          </p:cNvPicPr>
          <p:nvPr/>
        </p:nvPicPr>
        <p:blipFill>
          <a:blip r:embed="rId15">
            <a:lum bright="20000"/>
          </a:blip>
          <a:srcRect/>
          <a:stretch>
            <a:fillRect/>
          </a:stretch>
        </p:blipFill>
        <p:spPr bwMode="auto">
          <a:xfrm rot="10800000">
            <a:off x="4847637" y="552148"/>
            <a:ext cx="1866944" cy="82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957481" y="699243"/>
            <a:ext cx="1783978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 Manager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8" name="Picture 49" descr="3-01666_callout1"/>
          <p:cNvPicPr>
            <a:picLocks noChangeAspect="1" noChangeArrowheads="1"/>
          </p:cNvPicPr>
          <p:nvPr/>
        </p:nvPicPr>
        <p:blipFill>
          <a:blip r:embed="rId15">
            <a:lum bright="20000"/>
          </a:blip>
          <a:srcRect/>
          <a:stretch>
            <a:fillRect/>
          </a:stretch>
        </p:blipFill>
        <p:spPr bwMode="auto">
          <a:xfrm rot="10800000" flipH="1" flipV="1">
            <a:off x="7286021" y="3205698"/>
            <a:ext cx="1866944" cy="82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 descr="3-01666_callout16"/>
          <p:cNvPicPr>
            <a:picLocks noChangeAspect="1" noChangeArrowheads="1"/>
          </p:cNvPicPr>
          <p:nvPr/>
        </p:nvPicPr>
        <p:blipFill>
          <a:blip r:embed="rId16">
            <a:lum bright="20000"/>
          </a:blip>
          <a:srcRect/>
          <a:stretch>
            <a:fillRect/>
          </a:stretch>
        </p:blipFill>
        <p:spPr bwMode="auto">
          <a:xfrm>
            <a:off x="5958172" y="3503618"/>
            <a:ext cx="3042392" cy="1498688"/>
          </a:xfrm>
          <a:prstGeom prst="rect">
            <a:avLst/>
          </a:prstGeom>
          <a:noFill/>
        </p:spPr>
      </p:pic>
      <p:pic>
        <p:nvPicPr>
          <p:cNvPr id="23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239425" y="2940419"/>
            <a:ext cx="275045" cy="63098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7413810" y="3576911"/>
            <a:ext cx="1515032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  Clock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42208" y="4231335"/>
            <a:ext cx="2680450" cy="7386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центральный сервер  и основная база данных </a:t>
            </a:r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4" name="Picture 23" descr="oval clear pillow emb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90282" y="1633772"/>
            <a:ext cx="2518878" cy="189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3" descr="application serve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12896" y="2576776"/>
            <a:ext cx="679247" cy="10313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8" name="Рисунок 47" descr="dop.png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lum bright="10000"/>
          </a:blip>
          <a:stretch>
            <a:fillRect/>
          </a:stretch>
        </p:blipFill>
        <p:spPr>
          <a:xfrm>
            <a:off x="2610970" y="2554380"/>
            <a:ext cx="533400" cy="476250"/>
          </a:xfrm>
          <a:prstGeom prst="rect">
            <a:avLst/>
          </a:prstGeom>
        </p:spPr>
      </p:pic>
      <p:pic>
        <p:nvPicPr>
          <p:cNvPr id="50" name="Picture 11" descr="cooltools-shap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6136" y="1383887"/>
            <a:ext cx="1278218" cy="5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152401" y="1452277"/>
            <a:ext cx="1290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latin typeface="+mn-lt"/>
              </a:rPr>
              <a:t>филиал № 1</a:t>
            </a:r>
            <a:endParaRPr lang="ru-RU" sz="1400" i="0" dirty="0">
              <a:latin typeface="+mn-lt"/>
            </a:endParaRPr>
          </a:p>
        </p:txBody>
      </p:sp>
      <p:pic>
        <p:nvPicPr>
          <p:cNvPr id="52" name="Рисунок 51" descr="comp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8824" y="1431090"/>
            <a:ext cx="940453" cy="972566"/>
          </a:xfrm>
          <a:prstGeom prst="rect">
            <a:avLst/>
          </a:prstGeom>
        </p:spPr>
      </p:pic>
      <p:pic>
        <p:nvPicPr>
          <p:cNvPr id="53" name="Рисунок 52" descr="U_Match_3_5_another.png"/>
          <p:cNvPicPr>
            <a:picLocks noChangeAspect="1"/>
          </p:cNvPicPr>
          <p:nvPr/>
        </p:nvPicPr>
        <p:blipFill>
          <a:blip r:embed="rId14" cstate="print"/>
          <a:srcRect l="16809" t="15359" r="9917" b="5175"/>
          <a:stretch>
            <a:fillRect/>
          </a:stretch>
        </p:blipFill>
        <p:spPr>
          <a:xfrm>
            <a:off x="2456330" y="2075982"/>
            <a:ext cx="374441" cy="356468"/>
          </a:xfrm>
          <a:prstGeom prst="rect">
            <a:avLst/>
          </a:prstGeom>
        </p:spPr>
      </p:pic>
      <p:pic>
        <p:nvPicPr>
          <p:cNvPr id="54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2739145" y="1712258"/>
            <a:ext cx="275045" cy="630985"/>
          </a:xfrm>
          <a:prstGeom prst="rect">
            <a:avLst/>
          </a:prstGeom>
          <a:noFill/>
        </p:spPr>
      </p:pic>
      <p:pic>
        <p:nvPicPr>
          <p:cNvPr id="55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2497098" y="1541925"/>
            <a:ext cx="275045" cy="630985"/>
          </a:xfrm>
          <a:prstGeom prst="rect">
            <a:avLst/>
          </a:prstGeom>
          <a:noFill/>
        </p:spPr>
      </p:pic>
      <p:pic>
        <p:nvPicPr>
          <p:cNvPr id="56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963260" y="1864654"/>
            <a:ext cx="275045" cy="630985"/>
          </a:xfrm>
          <a:prstGeom prst="rect">
            <a:avLst/>
          </a:prstGeom>
          <a:noFill/>
        </p:spPr>
      </p:pic>
      <p:pic>
        <p:nvPicPr>
          <p:cNvPr id="58" name="Picture 14" descr="3-01666_callout19"/>
          <p:cNvPicPr>
            <a:picLocks noChangeAspect="1" noChangeArrowheads="1"/>
          </p:cNvPicPr>
          <p:nvPr/>
        </p:nvPicPr>
        <p:blipFill>
          <a:blip r:embed="rId18">
            <a:lum bright="20000"/>
          </a:blip>
          <a:srcRect/>
          <a:stretch>
            <a:fillRect/>
          </a:stretch>
        </p:blipFill>
        <p:spPr bwMode="auto">
          <a:xfrm flipH="1">
            <a:off x="2299562" y="1285071"/>
            <a:ext cx="1913850" cy="51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2716305" y="1371594"/>
            <a:ext cx="1550894" cy="30777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  Clock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2" name="Picture 28" descr="3-01666_callout20"/>
          <p:cNvPicPr>
            <a:picLocks noChangeAspect="1" noChangeArrowheads="1"/>
          </p:cNvPicPr>
          <p:nvPr/>
        </p:nvPicPr>
        <p:blipFill>
          <a:blip r:embed="rId19">
            <a:lum bright="20000"/>
          </a:blip>
          <a:srcRect/>
          <a:stretch>
            <a:fillRect/>
          </a:stretch>
        </p:blipFill>
        <p:spPr bwMode="auto">
          <a:xfrm flipH="1">
            <a:off x="0" y="3146607"/>
            <a:ext cx="2471931" cy="64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60424" y="3218318"/>
            <a:ext cx="1757084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дополнительный сервер </a:t>
            </a:r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4" name="Picture 11" descr="cooltools-shap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01476" y="4028476"/>
            <a:ext cx="1278218" cy="506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TextBox 64"/>
          <p:cNvSpPr txBox="1"/>
          <p:nvPr/>
        </p:nvSpPr>
        <p:spPr>
          <a:xfrm>
            <a:off x="2097741" y="4096866"/>
            <a:ext cx="1290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latin typeface="+mn-lt"/>
              </a:rPr>
              <a:t>филиал № 2</a:t>
            </a:r>
            <a:endParaRPr lang="ru-RU" sz="1400" i="0" dirty="0">
              <a:latin typeface="+mn-lt"/>
            </a:endParaRPr>
          </a:p>
        </p:txBody>
      </p:sp>
      <p:pic>
        <p:nvPicPr>
          <p:cNvPr id="66" name="Picture 27" descr="big-building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rgbClr val="0099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232630" y="4410635"/>
            <a:ext cx="922946" cy="87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23" descr="application server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2662520" y="5481341"/>
            <a:ext cx="679247" cy="103134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8" name="Рисунок 67" descr="dop.png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lum bright="10000"/>
          </a:blip>
          <a:stretch>
            <a:fillRect/>
          </a:stretch>
        </p:blipFill>
        <p:spPr>
          <a:xfrm>
            <a:off x="2512359" y="5405157"/>
            <a:ext cx="533400" cy="476250"/>
          </a:xfrm>
          <a:prstGeom prst="rect">
            <a:avLst/>
          </a:prstGeom>
        </p:spPr>
      </p:pic>
      <p:pic>
        <p:nvPicPr>
          <p:cNvPr id="69" name="Picture 14" descr="3-01666_callout19"/>
          <p:cNvPicPr>
            <a:picLocks noChangeAspect="1" noChangeArrowheads="1"/>
          </p:cNvPicPr>
          <p:nvPr/>
        </p:nvPicPr>
        <p:blipFill>
          <a:blip r:embed="rId18">
            <a:lum bright="20000"/>
          </a:blip>
          <a:srcRect/>
          <a:stretch>
            <a:fillRect/>
          </a:stretch>
        </p:blipFill>
        <p:spPr bwMode="auto">
          <a:xfrm flipH="1">
            <a:off x="3213958" y="5875000"/>
            <a:ext cx="2362086" cy="63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01027" y="5907735"/>
            <a:ext cx="1757084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дополнительный сервер </a:t>
            </a:r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BioTime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1" name="Picture 11" descr="FingerPassLC_"/>
          <p:cNvPicPr>
            <a:picLocks noChangeAspect="1" noChangeArrowheads="1"/>
          </p:cNvPicPr>
          <p:nvPr/>
        </p:nvPicPr>
        <p:blipFill>
          <a:blip r:embed="rId21" cstate="print"/>
          <a:srcRect l="7919" r="11900" b="10217"/>
          <a:stretch>
            <a:fillRect/>
          </a:stretch>
        </p:blipFill>
        <p:spPr bwMode="auto">
          <a:xfrm>
            <a:off x="1628634" y="5127812"/>
            <a:ext cx="514635" cy="446409"/>
          </a:xfrm>
          <a:prstGeom prst="rect">
            <a:avLst/>
          </a:prstGeom>
          <a:noFill/>
        </p:spPr>
      </p:pic>
      <p:pic>
        <p:nvPicPr>
          <p:cNvPr id="72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1215148" y="5764303"/>
            <a:ext cx="275045" cy="630985"/>
          </a:xfrm>
          <a:prstGeom prst="rect">
            <a:avLst/>
          </a:prstGeom>
          <a:noFill/>
        </p:spPr>
      </p:pic>
      <p:pic>
        <p:nvPicPr>
          <p:cNvPr id="73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1044819" y="6015311"/>
            <a:ext cx="275045" cy="630985"/>
          </a:xfrm>
          <a:prstGeom prst="rect">
            <a:avLst/>
          </a:prstGeom>
          <a:noFill/>
        </p:spPr>
      </p:pic>
      <p:pic>
        <p:nvPicPr>
          <p:cNvPr id="74" name="Picture 2" descr="C:\igor\presentation\ms\2008\ukr\3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412369" y="5558113"/>
            <a:ext cx="275045" cy="630985"/>
          </a:xfrm>
          <a:prstGeom prst="rect">
            <a:avLst/>
          </a:prstGeom>
          <a:noFill/>
        </p:spPr>
      </p:pic>
      <p:pic>
        <p:nvPicPr>
          <p:cNvPr id="75" name="Picture 49" descr="3-01666_callout1"/>
          <p:cNvPicPr>
            <a:picLocks noChangeAspect="1" noChangeArrowheads="1"/>
          </p:cNvPicPr>
          <p:nvPr/>
        </p:nvPicPr>
        <p:blipFill>
          <a:blip r:embed="rId15">
            <a:lum bright="20000"/>
          </a:blip>
          <a:srcRect/>
          <a:stretch>
            <a:fillRect/>
          </a:stretch>
        </p:blipFill>
        <p:spPr bwMode="auto">
          <a:xfrm rot="10800000">
            <a:off x="-2" y="4415936"/>
            <a:ext cx="2043954" cy="82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53790" y="4437523"/>
            <a:ext cx="2026032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терминал </a:t>
            </a:r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1400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BioLink FingerPass</a:t>
            </a:r>
            <a:endParaRPr lang="ru-RU" sz="14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9" name="Picture 27" descr="big-building"/>
          <p:cNvPicPr>
            <a:picLocks noChangeAspect="1" noChangeArrowheads="1"/>
          </p:cNvPicPr>
          <p:nvPr/>
        </p:nvPicPr>
        <p:blipFill>
          <a:blip r:embed="rId20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3148" y="1801907"/>
            <a:ext cx="922946" cy="87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Pennie's documents\MS Image\Shapes and Graphics\Windows_Server_Icons\building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43050" y="510984"/>
            <a:ext cx="1529762" cy="15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6" descr="internet cloud smaller"/>
          <p:cNvPicPr>
            <a:picLocks noChangeAspect="1" noChangeArrowheads="1"/>
          </p:cNvPicPr>
          <p:nvPr/>
        </p:nvPicPr>
        <p:blipFill>
          <a:blip r:embed="rId23">
            <a:lum contrast="10000"/>
          </a:blip>
          <a:srcRect/>
          <a:stretch>
            <a:fillRect/>
          </a:stretch>
        </p:blipFill>
        <p:spPr bwMode="auto">
          <a:xfrm>
            <a:off x="3397438" y="3827930"/>
            <a:ext cx="2274233" cy="1209675"/>
          </a:xfrm>
          <a:prstGeom prst="rect">
            <a:avLst/>
          </a:prstGeom>
          <a:noFill/>
        </p:spPr>
      </p:pic>
      <p:pic>
        <p:nvPicPr>
          <p:cNvPr id="91" name="Picture 14" descr="arrow-0-blue-arrow-cross3"/>
          <p:cNvPicPr>
            <a:picLocks noChangeAspect="1" noChangeArrowheads="1"/>
          </p:cNvPicPr>
          <p:nvPr/>
        </p:nvPicPr>
        <p:blipFill>
          <a:blip r:embed="rId24" cstate="print">
            <a:lum bright="20000"/>
          </a:blip>
          <a:srcRect/>
          <a:stretch>
            <a:fillRect/>
          </a:stretch>
        </p:blipFill>
        <p:spPr bwMode="auto">
          <a:xfrm rot="13204526">
            <a:off x="3665358" y="4265958"/>
            <a:ext cx="396114" cy="19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14" descr="arrow-0-blue-arrow-cross3"/>
          <p:cNvPicPr>
            <a:picLocks noChangeAspect="1" noChangeArrowheads="1"/>
          </p:cNvPicPr>
          <p:nvPr/>
        </p:nvPicPr>
        <p:blipFill>
          <a:blip r:embed="rId24" cstate="print">
            <a:lum bright="20000"/>
          </a:blip>
          <a:srcRect/>
          <a:stretch>
            <a:fillRect/>
          </a:stretch>
        </p:blipFill>
        <p:spPr bwMode="auto">
          <a:xfrm rot="18536515">
            <a:off x="3387453" y="2768853"/>
            <a:ext cx="396114" cy="19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14" descr="arrow-0-blue-arrow-cross3"/>
          <p:cNvPicPr>
            <a:picLocks noChangeAspect="1" noChangeArrowheads="1"/>
          </p:cNvPicPr>
          <p:nvPr/>
        </p:nvPicPr>
        <p:blipFill>
          <a:blip r:embed="rId24" cstate="print">
            <a:lum bright="20000"/>
          </a:blip>
          <a:srcRect/>
          <a:stretch>
            <a:fillRect/>
          </a:stretch>
        </p:blipFill>
        <p:spPr bwMode="auto">
          <a:xfrm rot="14309084">
            <a:off x="5126606" y="3064689"/>
            <a:ext cx="396114" cy="196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49" descr="Light"/>
          <p:cNvPicPr>
            <a:picLocks noChangeAspect="1" noChangeArrowheads="1"/>
          </p:cNvPicPr>
          <p:nvPr/>
        </p:nvPicPr>
        <p:blipFill>
          <a:blip r:embed="rId25" cstate="print"/>
          <a:srcRect l="8868"/>
          <a:stretch>
            <a:fillRect/>
          </a:stretch>
        </p:blipFill>
        <p:spPr bwMode="auto">
          <a:xfrm>
            <a:off x="6024284" y="5450547"/>
            <a:ext cx="844084" cy="329976"/>
          </a:xfrm>
          <a:prstGeom prst="rect">
            <a:avLst/>
          </a:prstGeom>
          <a:noFill/>
        </p:spPr>
      </p:pic>
      <p:pic>
        <p:nvPicPr>
          <p:cNvPr id="96" name="Picture 14" descr="arrow-0-blue-arrow-cross3"/>
          <p:cNvPicPr>
            <a:picLocks noChangeAspect="1" noChangeArrowheads="1"/>
          </p:cNvPicPr>
          <p:nvPr/>
        </p:nvPicPr>
        <p:blipFill>
          <a:blip r:embed="rId26" cstate="print">
            <a:lum bright="20000"/>
          </a:blip>
          <a:srcRect/>
          <a:stretch>
            <a:fillRect/>
          </a:stretch>
        </p:blipFill>
        <p:spPr bwMode="auto">
          <a:xfrm rot="16200000">
            <a:off x="6265123" y="5551157"/>
            <a:ext cx="396114" cy="103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Box 96"/>
          <p:cNvSpPr txBox="1"/>
          <p:nvPr/>
        </p:nvSpPr>
        <p:spPr>
          <a:xfrm>
            <a:off x="6902827" y="5450540"/>
            <a:ext cx="221428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400" i="0" dirty="0" smtClean="0">
                <a:latin typeface="+mn-lt"/>
              </a:rPr>
              <a:t>обмен данными в ЛВС</a:t>
            </a:r>
            <a:endParaRPr lang="ru-RU" sz="1400" i="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902827" y="5800161"/>
            <a:ext cx="180190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400" i="0" dirty="0" smtClean="0">
                <a:latin typeface="+mn-lt"/>
              </a:rPr>
              <a:t>обмен данными </a:t>
            </a:r>
            <a:br>
              <a:rPr lang="ru-RU" sz="1400" i="0" dirty="0" smtClean="0">
                <a:latin typeface="+mn-lt"/>
              </a:rPr>
            </a:br>
            <a:r>
              <a:rPr lang="ru-RU" sz="1400" i="0" dirty="0" smtClean="0">
                <a:latin typeface="+mn-lt"/>
              </a:rPr>
              <a:t>через Интернет</a:t>
            </a:r>
            <a:endParaRPr lang="ru-RU" sz="1400" i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458880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Управленческая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иерархия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формирование  </a:t>
            </a:r>
            <a:r>
              <a:rPr lang="ru-RU" sz="2800" i="0" kern="0" spc="-20" dirty="0" smtClean="0">
                <a:latin typeface="+mn-lt"/>
              </a:rPr>
              <a:t>отчетов </a:t>
            </a:r>
            <a:r>
              <a:rPr lang="ru-RU" sz="2800" b="0" i="0" kern="0" spc="-20" dirty="0" smtClean="0">
                <a:latin typeface="+mn-lt"/>
              </a:rPr>
              <a:t>—</a:t>
            </a:r>
            <a:r>
              <a:rPr lang="ru-RU" sz="2800" i="0" kern="0" spc="-20" dirty="0" smtClean="0">
                <a:latin typeface="+mn-lt"/>
              </a:rPr>
              <a:t> в соответствии </a:t>
            </a:r>
            <a:r>
              <a:rPr lang="ru-RU" sz="2800" i="0" kern="0" dirty="0" smtClean="0">
                <a:latin typeface="+mn-lt"/>
              </a:rPr>
              <a:t>со сложной организационной иерархией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управления внутри департаментов, отделы внутри управлений и т.д.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начальник подразделения знакомится с отчетами только по своей структурной единице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«тонкая» настройка ролей и полномочий менеджеров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разграничение доступа к персональным данным, сведениям о графиках работы, политикам учета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visio process chart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8470" y="524252"/>
            <a:ext cx="695679" cy="4107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eadline quote style 3 wide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5800916" y="797855"/>
            <a:ext cx="3289298" cy="252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180472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Разграничение прав менеджеров </a:t>
            </a:r>
            <a:r>
              <a:rPr lang="en-US" sz="3200" dirty="0" smtClean="0">
                <a:effectLst/>
                <a:latin typeface="Verdana" pitchFamily="34" charset="0"/>
              </a:rPr>
              <a:t>BioTime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9" name="Рисунок 8" descr="uro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47" y="2814918"/>
            <a:ext cx="5317955" cy="34110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52" y="2393576"/>
            <a:ext cx="329004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ru-RU" sz="1600" i="0" dirty="0" smtClean="0">
                <a:latin typeface="+mn-lt"/>
              </a:rPr>
              <a:t>набор прав, формирующих конкретный уровень доступа</a:t>
            </a:r>
            <a:endParaRPr lang="ru-RU" sz="1600" i="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2490" y="5549153"/>
            <a:ext cx="3720352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i="0" dirty="0" smtClean="0">
                <a:latin typeface="+mn-lt"/>
              </a:rPr>
              <a:t>универсальные  уровни доступа, общие для редакций </a:t>
            </a:r>
            <a:r>
              <a:rPr lang="en-US" sz="1600" i="0" dirty="0" smtClean="0">
                <a:latin typeface="+mn-lt"/>
              </a:rPr>
              <a:t/>
            </a:r>
            <a:br>
              <a:rPr lang="en-US" sz="1600" i="0" dirty="0" smtClean="0">
                <a:latin typeface="+mn-lt"/>
              </a:rPr>
            </a:br>
            <a:r>
              <a:rPr lang="en-US" sz="1600" i="0" dirty="0" smtClean="0">
                <a:latin typeface="+mn-lt"/>
              </a:rPr>
              <a:t>Standard</a:t>
            </a:r>
            <a:r>
              <a:rPr lang="ru-RU" sz="1600" i="0" dirty="0" smtClean="0">
                <a:latin typeface="+mn-lt"/>
              </a:rPr>
              <a:t> и </a:t>
            </a:r>
            <a:r>
              <a:rPr lang="en-US" sz="1600" i="0" dirty="0" smtClean="0">
                <a:latin typeface="+mn-lt"/>
              </a:rPr>
              <a:t>Enterprise</a:t>
            </a:r>
            <a:endParaRPr lang="ru-RU" sz="1600" i="0" dirty="0">
              <a:latin typeface="+mn-lt"/>
            </a:endParaRPr>
          </a:p>
        </p:txBody>
      </p:sp>
      <p:pic>
        <p:nvPicPr>
          <p:cNvPr id="17" name="Рисунок 16" descr="ur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768" y="1111622"/>
            <a:ext cx="409575" cy="17481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18744" y="1039903"/>
            <a:ext cx="20798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latin typeface="+mn-lt"/>
              </a:rPr>
              <a:t>администратор</a:t>
            </a:r>
            <a:endParaRPr lang="ru-RU" sz="1600" i="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8744" y="1434350"/>
            <a:ext cx="20798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latin typeface="+mn-lt"/>
              </a:rPr>
              <a:t>оператор</a:t>
            </a:r>
            <a:endParaRPr lang="ru-RU" sz="1600" i="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8744" y="1828797"/>
            <a:ext cx="20798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latin typeface="+mn-lt"/>
              </a:rPr>
              <a:t>инспектор</a:t>
            </a:r>
            <a:endParaRPr lang="ru-RU" sz="1600" i="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8744" y="2169457"/>
            <a:ext cx="2079811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latin typeface="+mn-lt"/>
              </a:rPr>
              <a:t>пользователь</a:t>
            </a:r>
            <a:endParaRPr lang="ru-RU" sz="1600" i="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18744" y="2492184"/>
            <a:ext cx="25908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ru-RU" sz="1600" i="0" dirty="0" smtClean="0">
                <a:latin typeface="+mn-lt"/>
              </a:rPr>
              <a:t>настраиваемые уровни доступа </a:t>
            </a:r>
            <a:endParaRPr lang="ru-RU" sz="1600" i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11771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Единое администрирование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однократная регистрация пользователей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осуществляется сразу же в системах учета рабочего времени (СУРВ) и контроля и управления доступом (СКУД)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информация о новом пользователе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незамедлительно транслируется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в удаленные филиалы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автоматически размещается в памяти терминалов контроля доступа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65" y="376236"/>
            <a:ext cx="712973" cy="7129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11771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Единое администрирование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управление пунктами контроля доступа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полномочиями пользователей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осуществляется из общего командного центра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управление терминалами контроля доступа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централизованный мониторинг функционирования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диагностика состояния, изменение настроек –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из единого командного центра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765" y="376236"/>
            <a:ext cx="712973" cy="7129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11771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Интеграция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СУРВ и СКУД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оптимизирует учет рабочего времени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контроль доступа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гарантирует единство управления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обеспечивает унификацию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прозрачность </a:t>
            </a:r>
            <a:r>
              <a:rPr lang="ru-RU" sz="2800" i="0" kern="0" dirty="0" err="1" smtClean="0">
                <a:latin typeface="+mn-lt"/>
              </a:rPr>
              <a:t>бизнес-процедур</a:t>
            </a:r>
            <a:endParaRPr lang="ru-RU" sz="2800" i="0" kern="0" dirty="0" smtClean="0">
              <a:latin typeface="+mn-lt"/>
            </a:endParaRP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повышает трудовую дисциплину</a:t>
            </a:r>
          </a:p>
          <a:p>
            <a:pPr marL="742950" lvl="1" indent="-285750">
              <a:spcBef>
                <a:spcPts val="24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снижает организационные издержки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ectangle 6748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43341" flipH="1">
            <a:off x="8005279" y="423614"/>
            <a:ext cx="630359" cy="59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4445365" cy="5199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Далее …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2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1102659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89673" y="1326749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1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Рисунок 22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1120587"/>
            <a:ext cx="8077202" cy="959226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577798" y="1345476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Назначение.  Функции.  Структура</a:t>
            </a:r>
          </a:p>
        </p:txBody>
      </p:sp>
      <p:pic>
        <p:nvPicPr>
          <p:cNvPr id="44" name="Рисунок 43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2151526"/>
            <a:ext cx="8077202" cy="959226"/>
          </a:xfrm>
          <a:prstGeom prst="rect">
            <a:avLst/>
          </a:prstGeom>
        </p:spPr>
      </p:pic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1577798" y="2376415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Учет  рабочего времени</a:t>
            </a:r>
          </a:p>
        </p:txBody>
      </p:sp>
      <p:pic>
        <p:nvPicPr>
          <p:cNvPr id="45" name="Рисунок 44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3191434"/>
            <a:ext cx="8077202" cy="959226"/>
          </a:xfrm>
          <a:prstGeom prst="rect">
            <a:avLst/>
          </a:prstGeom>
        </p:spPr>
      </p:pic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577798" y="3416323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Контроль  физического доступа</a:t>
            </a:r>
          </a:p>
        </p:txBody>
      </p:sp>
      <p:pic>
        <p:nvPicPr>
          <p:cNvPr id="46" name="Рисунок 45" descr="str.png"/>
          <p:cNvPicPr>
            <a:picLocks noChangeAspect="1"/>
          </p:cNvPicPr>
          <p:nvPr/>
        </p:nvPicPr>
        <p:blipFill>
          <a:blip r:embed="rId3">
            <a:lum bright="10000"/>
          </a:blip>
          <a:stretch>
            <a:fillRect/>
          </a:stretch>
        </p:blipFill>
        <p:spPr>
          <a:xfrm>
            <a:off x="851645" y="4213411"/>
            <a:ext cx="8077202" cy="959226"/>
          </a:xfrm>
          <a:prstGeom prst="rect">
            <a:avLst/>
          </a:prstGeom>
        </p:spPr>
      </p:pic>
      <p:sp>
        <p:nvSpPr>
          <p:cNvPr id="51" name="Rectangle 3"/>
          <p:cNvSpPr txBox="1">
            <a:spLocks noChangeArrowheads="1"/>
          </p:cNvSpPr>
          <p:nvPr/>
        </p:nvSpPr>
        <p:spPr bwMode="auto">
          <a:xfrm>
            <a:off x="1577798" y="4438300"/>
            <a:ext cx="6938674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DDDDDD"/>
                </a:solidFill>
                <a:latin typeface="+mn-lt"/>
              </a:rPr>
              <a:t>Управление.  Интеграция</a:t>
            </a:r>
          </a:p>
        </p:txBody>
      </p:sp>
      <p:pic>
        <p:nvPicPr>
          <p:cNvPr id="47" name="Рисунок 46" descr="str.png"/>
          <p:cNvPicPr>
            <a:picLocks noChangeAspect="1"/>
          </p:cNvPicPr>
          <p:nvPr/>
        </p:nvPicPr>
        <p:blipFill>
          <a:blip r:embed="rId3">
            <a:lum bright="-10000"/>
          </a:blip>
          <a:stretch>
            <a:fillRect/>
          </a:stretch>
        </p:blipFill>
        <p:spPr>
          <a:xfrm>
            <a:off x="851645" y="5244352"/>
            <a:ext cx="8077202" cy="959226"/>
          </a:xfrm>
          <a:prstGeom prst="rect">
            <a:avLst/>
          </a:prstGeom>
        </p:spPr>
      </p:pic>
      <p:sp>
        <p:nvSpPr>
          <p:cNvPr id="52" name="Rectangle 3"/>
          <p:cNvSpPr txBox="1">
            <a:spLocks noChangeArrowheads="1"/>
          </p:cNvSpPr>
          <p:nvPr/>
        </p:nvSpPr>
        <p:spPr bwMode="auto">
          <a:xfrm>
            <a:off x="1577798" y="5469241"/>
            <a:ext cx="7126932" cy="50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20000"/>
              </a:spcBef>
              <a:buSzPct val="55000"/>
            </a:pPr>
            <a:r>
              <a:rPr lang="ru-RU" sz="2800" i="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Преимущества.  Успешные внедрения</a:t>
            </a:r>
          </a:p>
        </p:txBody>
      </p:sp>
      <p:pic>
        <p:nvPicPr>
          <p:cNvPr id="66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2133598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389673" y="2357688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</a:rPr>
              <a:t>2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69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3173506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TextBox 69"/>
          <p:cNvSpPr txBox="1"/>
          <p:nvPr/>
        </p:nvSpPr>
        <p:spPr>
          <a:xfrm>
            <a:off x="389673" y="3397596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3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2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594" y="4195483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TextBox 72"/>
          <p:cNvSpPr txBox="1"/>
          <p:nvPr/>
        </p:nvSpPr>
        <p:spPr>
          <a:xfrm>
            <a:off x="389673" y="4419573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4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5" name="Rectangle 31756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4594" y="5226424"/>
            <a:ext cx="1021529" cy="99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Box 75"/>
          <p:cNvSpPr txBox="1"/>
          <p:nvPr/>
        </p:nvSpPr>
        <p:spPr>
          <a:xfrm>
            <a:off x="389673" y="5450514"/>
            <a:ext cx="356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</a:t>
            </a:r>
            <a:endParaRPr lang="ru-RU" sz="2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27" name="Picture 18" descr="Bio_Time_logo_v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8283" y="301345"/>
            <a:ext cx="1173724" cy="551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08185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Простота и удобство эксплуатации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комфортность для пользователей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легкость и быстрота идентификации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отпечаток пальца нельзя потерять, одолжить, украсть или забыть 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отпечатки пальцев не имеют ограничений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по «количеству считываний»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общий интерфейс подсистем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учета рабочего времени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контроля доступа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8014447" y="546848"/>
            <a:ext cx="623421" cy="411534"/>
            <a:chOff x="458" y="3519"/>
            <a:chExt cx="726" cy="357"/>
          </a:xfrm>
        </p:grpSpPr>
        <p:pic>
          <p:nvPicPr>
            <p:cNvPr id="12" name="Picture 37" descr="blue disc 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8" y="3647"/>
              <a:ext cx="726" cy="229"/>
            </a:xfrm>
            <a:prstGeom prst="rect">
              <a:avLst/>
            </a:prstGeom>
            <a:noFill/>
          </p:spPr>
        </p:pic>
        <p:pic>
          <p:nvPicPr>
            <p:cNvPr id="14" name="Picture 38" descr="XP icon other option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598" y="3519"/>
              <a:ext cx="272" cy="245"/>
            </a:xfrm>
            <a:prstGeom prst="rect">
              <a:avLst/>
            </a:prstGeom>
            <a:noFill/>
          </p:spPr>
        </p:pic>
        <p:pic>
          <p:nvPicPr>
            <p:cNvPr id="16" name="Picture 39" descr="XP icon control pane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40" y="3540"/>
              <a:ext cx="304" cy="24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1" descr="D:\Pennie's documents\MS Image\NEWFeb15\Windows_Vista_Icons_ for_Marketing_use\CogWhee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00495">
            <a:off x="3328584" y="2501154"/>
            <a:ext cx="2938158" cy="261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Rectangle 297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960" y="6060139"/>
            <a:ext cx="7530358" cy="46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Rectangle 297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1553" y="4814047"/>
            <a:ext cx="3442447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Rectangle 297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733365"/>
            <a:ext cx="3442447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Rectangle 297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259" y="842682"/>
            <a:ext cx="5576042" cy="69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AutoShape 325"/>
          <p:cNvSpPr>
            <a:spLocks noChangeArrowheads="1"/>
          </p:cNvSpPr>
          <p:nvPr/>
        </p:nvSpPr>
        <p:spPr bwMode="gray">
          <a:xfrm rot="10800000" flipH="1" flipV="1">
            <a:off x="4255526" y="2146701"/>
            <a:ext cx="593725" cy="400050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39216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609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Структура </a:t>
            </a:r>
            <a:r>
              <a:rPr lang="en-US" sz="3200" dirty="0" smtClean="0">
                <a:effectLst/>
                <a:latin typeface="Verdana" pitchFamily="34" charset="0"/>
              </a:rPr>
              <a:t>BioTime</a:t>
            </a:r>
            <a:endParaRPr lang="ru-RU" sz="3200" dirty="0">
              <a:effectLst/>
              <a:latin typeface="Verdana" pitchFamily="34" charset="0"/>
            </a:endParaRPr>
          </a:p>
        </p:txBody>
      </p:sp>
      <p:pic>
        <p:nvPicPr>
          <p:cNvPr id="8" name="Picture 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0" y="5469045"/>
            <a:ext cx="2389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325"/>
          <p:cNvSpPr>
            <a:spLocks noChangeArrowheads="1"/>
          </p:cNvSpPr>
          <p:nvPr/>
        </p:nvSpPr>
        <p:spPr bwMode="gray">
          <a:xfrm rot="10800000" flipH="1">
            <a:off x="4246563" y="5060230"/>
            <a:ext cx="593725" cy="400050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39216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" name="AutoShape 326"/>
          <p:cNvSpPr>
            <a:spLocks noChangeArrowheads="1"/>
          </p:cNvSpPr>
          <p:nvPr/>
        </p:nvSpPr>
        <p:spPr bwMode="gray">
          <a:xfrm rot="16200000" flipH="1">
            <a:off x="2855913" y="3615605"/>
            <a:ext cx="538162" cy="439738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39216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" name="AutoShape 327"/>
          <p:cNvSpPr>
            <a:spLocks noChangeArrowheads="1"/>
          </p:cNvSpPr>
          <p:nvPr/>
        </p:nvSpPr>
        <p:spPr bwMode="gray">
          <a:xfrm rot="5400000" flipH="1">
            <a:off x="5747544" y="3643386"/>
            <a:ext cx="571500" cy="414338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39216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5" name="Text Box 334"/>
          <p:cNvSpPr txBox="1">
            <a:spLocks noChangeArrowheads="1"/>
          </p:cNvSpPr>
          <p:nvPr/>
        </p:nvSpPr>
        <p:spPr bwMode="gray">
          <a:xfrm>
            <a:off x="3982197" y="3484123"/>
            <a:ext cx="11915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i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BioTime</a:t>
            </a:r>
            <a:br>
              <a:rPr lang="en-US" sz="2000" i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2000" i="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Server</a:t>
            </a:r>
          </a:p>
        </p:txBody>
      </p:sp>
      <p:grpSp>
        <p:nvGrpSpPr>
          <p:cNvPr id="2" name="Group 398"/>
          <p:cNvGrpSpPr>
            <a:grpSpLocks/>
          </p:cNvGrpSpPr>
          <p:nvPr/>
        </p:nvGrpSpPr>
        <p:grpSpPr bwMode="auto">
          <a:xfrm>
            <a:off x="457200" y="3002830"/>
            <a:ext cx="2389188" cy="738188"/>
            <a:chOff x="338" y="1399"/>
            <a:chExt cx="1505" cy="465"/>
          </a:xfrm>
        </p:grpSpPr>
        <p:pic>
          <p:nvPicPr>
            <p:cNvPr id="27" name="Picture 39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8" y="1399"/>
              <a:ext cx="150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339"/>
            <p:cNvSpPr txBox="1">
              <a:spLocks noChangeAspect="1" noChangeArrowheads="1"/>
            </p:cNvSpPr>
            <p:nvPr/>
          </p:nvSpPr>
          <p:spPr bwMode="gray">
            <a:xfrm>
              <a:off x="477" y="1506"/>
              <a:ext cx="122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 dirty="0">
                  <a:solidFill>
                    <a:srgbClr val="FFFF00"/>
                  </a:solidFill>
                  <a:latin typeface="Arial" charset="0"/>
                </a:rPr>
                <a:t>BioTime Clock</a:t>
              </a:r>
            </a:p>
          </p:txBody>
        </p:sp>
      </p:grpSp>
      <p:grpSp>
        <p:nvGrpSpPr>
          <p:cNvPr id="3" name="Group 399"/>
          <p:cNvGrpSpPr>
            <a:grpSpLocks/>
          </p:cNvGrpSpPr>
          <p:nvPr/>
        </p:nvGrpSpPr>
        <p:grpSpPr bwMode="auto">
          <a:xfrm>
            <a:off x="457200" y="4033118"/>
            <a:ext cx="2389188" cy="738187"/>
            <a:chOff x="330" y="2160"/>
            <a:chExt cx="1505" cy="465"/>
          </a:xfrm>
        </p:grpSpPr>
        <p:pic>
          <p:nvPicPr>
            <p:cNvPr id="30" name="Picture 39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0" y="2160"/>
              <a:ext cx="150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340"/>
            <p:cNvSpPr txBox="1">
              <a:spLocks noChangeAspect="1" noChangeArrowheads="1"/>
            </p:cNvSpPr>
            <p:nvPr/>
          </p:nvSpPr>
          <p:spPr bwMode="gray">
            <a:xfrm>
              <a:off x="460" y="2267"/>
              <a:ext cx="12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 dirty="0">
                  <a:solidFill>
                    <a:srgbClr val="FFFF00"/>
                  </a:solidFill>
                  <a:latin typeface="Arial" charset="0"/>
                </a:rPr>
                <a:t>BioTime Agent</a:t>
              </a:r>
            </a:p>
          </p:txBody>
        </p:sp>
      </p:grpSp>
      <p:grpSp>
        <p:nvGrpSpPr>
          <p:cNvPr id="4" name="Group 394"/>
          <p:cNvGrpSpPr>
            <a:grpSpLocks/>
          </p:cNvGrpSpPr>
          <p:nvPr/>
        </p:nvGrpSpPr>
        <p:grpSpPr bwMode="auto">
          <a:xfrm>
            <a:off x="6335713" y="3002830"/>
            <a:ext cx="2389187" cy="738188"/>
            <a:chOff x="4012" y="1408"/>
            <a:chExt cx="1505" cy="465"/>
          </a:xfrm>
        </p:grpSpPr>
        <p:pic>
          <p:nvPicPr>
            <p:cNvPr id="33" name="Picture 39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12" y="1408"/>
              <a:ext cx="150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346"/>
            <p:cNvSpPr txBox="1">
              <a:spLocks noChangeAspect="1" noChangeArrowheads="1"/>
            </p:cNvSpPr>
            <p:nvPr/>
          </p:nvSpPr>
          <p:spPr bwMode="gray">
            <a:xfrm>
              <a:off x="4235" y="1419"/>
              <a:ext cx="105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 dirty="0" err="1">
                  <a:solidFill>
                    <a:srgbClr val="FFFF00"/>
                  </a:solidFill>
                  <a:latin typeface="Arial" charset="0"/>
                </a:rPr>
                <a:t>BioFortress</a:t>
              </a:r>
              <a:r>
                <a:rPr lang="en-US" sz="2000" i="0" dirty="0">
                  <a:solidFill>
                    <a:srgbClr val="FFFF00"/>
                  </a:solidFill>
                  <a:latin typeface="Arial" charset="0"/>
                </a:rPr>
                <a:t> </a:t>
              </a:r>
              <a:br>
                <a:rPr lang="en-US" sz="2000" i="0" dirty="0">
                  <a:solidFill>
                    <a:srgbClr val="FFFF00"/>
                  </a:solidFill>
                  <a:latin typeface="Arial" charset="0"/>
                </a:rPr>
              </a:br>
              <a:r>
                <a:rPr lang="en-US" sz="2000" i="0" dirty="0">
                  <a:solidFill>
                    <a:srgbClr val="FFFF00"/>
                  </a:solidFill>
                  <a:latin typeface="Arial" charset="0"/>
                </a:rPr>
                <a:t>Manager</a:t>
              </a:r>
            </a:p>
          </p:txBody>
        </p:sp>
      </p:grpSp>
      <p:grpSp>
        <p:nvGrpSpPr>
          <p:cNvPr id="5" name="Group 393"/>
          <p:cNvGrpSpPr>
            <a:grpSpLocks/>
          </p:cNvGrpSpPr>
          <p:nvPr/>
        </p:nvGrpSpPr>
        <p:grpSpPr bwMode="auto">
          <a:xfrm>
            <a:off x="6335713" y="4033118"/>
            <a:ext cx="2389187" cy="738187"/>
            <a:chOff x="3994" y="2048"/>
            <a:chExt cx="1505" cy="465"/>
          </a:xfrm>
        </p:grpSpPr>
        <p:pic>
          <p:nvPicPr>
            <p:cNvPr id="36" name="Picture 39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94" y="2048"/>
              <a:ext cx="150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 Box 347"/>
            <p:cNvSpPr txBox="1">
              <a:spLocks noChangeAspect="1" noChangeArrowheads="1"/>
            </p:cNvSpPr>
            <p:nvPr/>
          </p:nvSpPr>
          <p:spPr bwMode="gray">
            <a:xfrm>
              <a:off x="4191" y="2155"/>
              <a:ext cx="11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 dirty="0">
                  <a:solidFill>
                    <a:srgbClr val="FFFF00"/>
                  </a:solidFill>
                  <a:latin typeface="Arial" charset="0"/>
                </a:rPr>
                <a:t>Watch Tower</a:t>
              </a:r>
            </a:p>
          </p:txBody>
        </p:sp>
      </p:grpSp>
      <p:sp>
        <p:nvSpPr>
          <p:cNvPr id="38" name="Text Box 363"/>
          <p:cNvSpPr txBox="1">
            <a:spLocks noChangeArrowheads="1"/>
          </p:cNvSpPr>
          <p:nvPr/>
        </p:nvSpPr>
        <p:spPr bwMode="gray">
          <a:xfrm>
            <a:off x="3544425" y="5468573"/>
            <a:ext cx="19944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i="0" dirty="0" smtClean="0">
                <a:solidFill>
                  <a:srgbClr val="FFFF00"/>
                </a:solidFill>
                <a:latin typeface="Arial" charset="0"/>
              </a:rPr>
              <a:t>BioTime</a:t>
            </a:r>
            <a:br>
              <a:rPr lang="en-US" sz="2000" i="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2000" i="0" dirty="0" smtClean="0">
                <a:solidFill>
                  <a:srgbClr val="FFFF00"/>
                </a:solidFill>
                <a:latin typeface="Arial" charset="0"/>
              </a:rPr>
              <a:t>Remote Server</a:t>
            </a:r>
            <a:endParaRPr lang="en-US" sz="2000" i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9" name="Text Box 373"/>
          <p:cNvSpPr txBox="1">
            <a:spLocks noChangeArrowheads="1"/>
          </p:cNvSpPr>
          <p:nvPr/>
        </p:nvSpPr>
        <p:spPr bwMode="auto">
          <a:xfrm>
            <a:off x="136525" y="4766263"/>
            <a:ext cx="3028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0" dirty="0">
                <a:solidFill>
                  <a:srgbClr val="33CC33"/>
                </a:solidFill>
                <a:latin typeface="Arial" charset="0"/>
              </a:rPr>
              <a:t>учет </a:t>
            </a:r>
            <a:br>
              <a:rPr lang="ru-RU" i="0" dirty="0">
                <a:solidFill>
                  <a:srgbClr val="33CC33"/>
                </a:solidFill>
                <a:latin typeface="Arial" charset="0"/>
              </a:rPr>
            </a:br>
            <a:r>
              <a:rPr lang="ru-RU" i="0" dirty="0">
                <a:solidFill>
                  <a:srgbClr val="33CC33"/>
                </a:solidFill>
                <a:latin typeface="Arial" charset="0"/>
              </a:rPr>
              <a:t>рабочего времени</a:t>
            </a:r>
          </a:p>
        </p:txBody>
      </p:sp>
      <p:sp>
        <p:nvSpPr>
          <p:cNvPr id="40" name="Text Box 378"/>
          <p:cNvSpPr txBox="1">
            <a:spLocks noChangeArrowheads="1"/>
          </p:cNvSpPr>
          <p:nvPr/>
        </p:nvSpPr>
        <p:spPr bwMode="auto">
          <a:xfrm>
            <a:off x="6062663" y="5011580"/>
            <a:ext cx="293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0" dirty="0">
                <a:solidFill>
                  <a:srgbClr val="0099FF"/>
                </a:solidFill>
                <a:latin typeface="Arial" charset="0"/>
              </a:rPr>
              <a:t>контроль </a:t>
            </a:r>
            <a:r>
              <a:rPr lang="ru-RU" i="0" dirty="0" smtClean="0">
                <a:solidFill>
                  <a:srgbClr val="0099FF"/>
                </a:solidFill>
                <a:latin typeface="Arial" charset="0"/>
              </a:rPr>
              <a:t>доступа</a:t>
            </a:r>
            <a:endParaRPr lang="ru-RU" i="0" dirty="0">
              <a:solidFill>
                <a:srgbClr val="0099FF"/>
              </a:solidFill>
              <a:latin typeface="Arial" charset="0"/>
            </a:endParaRPr>
          </a:p>
        </p:txBody>
      </p:sp>
      <p:pic>
        <p:nvPicPr>
          <p:cNvPr id="42" name="Picture 4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3374461" y="1461834"/>
            <a:ext cx="23891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363"/>
          <p:cNvSpPr txBox="1">
            <a:spLocks noChangeArrowheads="1"/>
          </p:cNvSpPr>
          <p:nvPr/>
        </p:nvSpPr>
        <p:spPr bwMode="gray">
          <a:xfrm>
            <a:off x="3418911" y="1631697"/>
            <a:ext cx="230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i="0" dirty="0">
                <a:solidFill>
                  <a:srgbClr val="FFFF00"/>
                </a:solidFill>
                <a:latin typeface="Arial" charset="0"/>
              </a:rPr>
              <a:t>BioTime Manager</a:t>
            </a: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582706" y="6085444"/>
            <a:ext cx="7914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i="0" dirty="0" smtClean="0">
                <a:solidFill>
                  <a:srgbClr val="33CCCC"/>
                </a:solidFill>
                <a:latin typeface="Arial" charset="0"/>
              </a:rPr>
              <a:t>дополнительный сервер в удаленном филиале</a:t>
            </a:r>
            <a:endParaRPr lang="ru-RU" sz="2000" i="0" dirty="0">
              <a:solidFill>
                <a:srgbClr val="33CCCC"/>
              </a:solidFill>
              <a:latin typeface="Arial" charset="0"/>
            </a:endParaRPr>
          </a:p>
        </p:txBody>
      </p:sp>
      <p:sp>
        <p:nvSpPr>
          <p:cNvPr id="47" name="Text Box 379"/>
          <p:cNvSpPr txBox="1">
            <a:spLocks noChangeArrowheads="1"/>
          </p:cNvSpPr>
          <p:nvPr/>
        </p:nvSpPr>
        <p:spPr bwMode="auto">
          <a:xfrm>
            <a:off x="2724711" y="894709"/>
            <a:ext cx="3630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i="0" dirty="0">
                <a:solidFill>
                  <a:srgbClr val="33CCCC"/>
                </a:solidFill>
                <a:latin typeface="Arial" charset="0"/>
              </a:rPr>
              <a:t>управление системой</a:t>
            </a:r>
          </a:p>
        </p:txBody>
      </p:sp>
      <p:pic>
        <p:nvPicPr>
          <p:cNvPr id="35" name="Рисунок 34" descr="biotime_manag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843" y="1289513"/>
            <a:ext cx="352425" cy="352425"/>
          </a:xfrm>
          <a:prstGeom prst="rect">
            <a:avLst/>
          </a:prstGeom>
        </p:spPr>
      </p:pic>
      <p:pic>
        <p:nvPicPr>
          <p:cNvPr id="41" name="Рисунок 40" descr="biotime_cloc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819" y="2795027"/>
            <a:ext cx="361950" cy="371475"/>
          </a:xfrm>
          <a:prstGeom prst="rect">
            <a:avLst/>
          </a:prstGeom>
        </p:spPr>
      </p:pic>
      <p:pic>
        <p:nvPicPr>
          <p:cNvPr id="51" name="Рисунок 50" descr="biotime_fortres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448" y="2760962"/>
            <a:ext cx="373716" cy="359875"/>
          </a:xfrm>
          <a:prstGeom prst="rect">
            <a:avLst/>
          </a:prstGeom>
        </p:spPr>
      </p:pic>
      <p:pic>
        <p:nvPicPr>
          <p:cNvPr id="54" name="Рисунок 53" descr="biotime_watchtow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4924" y="3801070"/>
            <a:ext cx="250764" cy="410975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1489179" y="3944469"/>
            <a:ext cx="325230" cy="304685"/>
            <a:chOff x="1214414" y="260350"/>
            <a:chExt cx="1050949" cy="931841"/>
          </a:xfrm>
        </p:grpSpPr>
        <p:pic>
          <p:nvPicPr>
            <p:cNvPr id="56" name="Picture 3" descr="user blue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19250" y="260350"/>
              <a:ext cx="646113" cy="87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5" descr="User yello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214414" y="357166"/>
              <a:ext cx="617538" cy="83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08185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Экономическая эффективность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быстрая окупаемость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снижение стоимости владения</a:t>
            </a:r>
          </a:p>
          <a:p>
            <a:pPr marL="1200150" lvl="2" indent="-285750">
              <a:spcBef>
                <a:spcPts val="12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исключены затраты на вышедшие из строя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и утраченные идентификаторы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укрепление трудовой дисциплины</a:t>
            </a:r>
          </a:p>
          <a:p>
            <a:pPr marL="1200150" lvl="2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b="0" i="0" kern="0" dirty="0" smtClean="0">
                <a:latin typeface="+mn-lt"/>
              </a:rPr>
              <a:t>действуют механизмы самоконтроля </a:t>
            </a:r>
            <a:br>
              <a:rPr lang="ru-RU" b="0" i="0" kern="0" dirty="0" smtClean="0">
                <a:latin typeface="+mn-lt"/>
              </a:rPr>
            </a:br>
            <a:r>
              <a:rPr lang="ru-RU" b="0" i="0" kern="0" dirty="0" smtClean="0">
                <a:latin typeface="+mn-lt"/>
              </a:rPr>
              <a:t>и </a:t>
            </a:r>
            <a:r>
              <a:rPr lang="ru-RU" b="0" i="0" kern="0" dirty="0" err="1" smtClean="0">
                <a:latin typeface="+mn-lt"/>
              </a:rPr>
              <a:t>самомотивации</a:t>
            </a:r>
            <a:r>
              <a:rPr lang="ru-RU" b="0" i="0" kern="0" dirty="0" smtClean="0">
                <a:latin typeface="+mn-lt"/>
              </a:rPr>
              <a:t>, а не внешние стимулы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7" descr="243"/>
          <p:cNvPicPr>
            <a:picLocks noChangeAspect="1" noChangeArrowheads="1"/>
          </p:cNvPicPr>
          <p:nvPr/>
        </p:nvPicPr>
        <p:blipFill>
          <a:blip r:embed="rId4" cstate="print">
            <a:lum contrast="-20000"/>
          </a:blip>
          <a:srcRect/>
          <a:stretch>
            <a:fillRect/>
          </a:stretch>
        </p:blipFill>
        <p:spPr bwMode="auto">
          <a:xfrm>
            <a:off x="8058873" y="412376"/>
            <a:ext cx="549583" cy="64994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081859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Повышение уровня безопасности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идентифицируется конкретный сотрудник, а не жетон или карта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ликвидируется угроза обмена идентификаторами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предотвращается доступ по утерянным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 похищенным идентификаторам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дополнительное разграничение доступа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в особо важные помещения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/>
          <p:cNvGrpSpPr/>
          <p:nvPr/>
        </p:nvGrpSpPr>
        <p:grpSpPr>
          <a:xfrm>
            <a:off x="8014447" y="448236"/>
            <a:ext cx="626688" cy="554504"/>
            <a:chOff x="5491536" y="211138"/>
            <a:chExt cx="1320800" cy="1087437"/>
          </a:xfrm>
        </p:grpSpPr>
        <p:pic>
          <p:nvPicPr>
            <p:cNvPr id="18" name="Picture 48" descr="Security firewa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ltGray">
            <a:xfrm>
              <a:off x="5491536" y="211138"/>
              <a:ext cx="873125" cy="1087437"/>
            </a:xfrm>
            <a:prstGeom prst="rect">
              <a:avLst/>
            </a:prstGeom>
            <a:noFill/>
          </p:spPr>
        </p:pic>
        <p:sp>
          <p:nvSpPr>
            <p:cNvPr id="20" name="Freeform 29"/>
            <p:cNvSpPr>
              <a:spLocks noChangeAspect="1"/>
            </p:cNvSpPr>
            <p:nvPr/>
          </p:nvSpPr>
          <p:spPr bwMode="auto">
            <a:xfrm>
              <a:off x="5755061" y="787400"/>
              <a:ext cx="852487" cy="458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204"/>
                </a:cxn>
                <a:cxn ang="0">
                  <a:pos x="171" y="164"/>
                </a:cxn>
                <a:cxn ang="0">
                  <a:pos x="1096" y="504"/>
                </a:cxn>
                <a:cxn ang="0">
                  <a:pos x="1193" y="455"/>
                </a:cxn>
                <a:cxn ang="0">
                  <a:pos x="422" y="90"/>
                </a:cxn>
                <a:cxn ang="0">
                  <a:pos x="569" y="58"/>
                </a:cxn>
                <a:cxn ang="0">
                  <a:pos x="0" y="0"/>
                </a:cxn>
              </a:cxnLst>
              <a:rect l="0" t="0" r="r" b="b"/>
              <a:pathLst>
                <a:path w="1193" h="504">
                  <a:moveTo>
                    <a:pt x="0" y="0"/>
                  </a:moveTo>
                  <a:lnTo>
                    <a:pt x="33" y="204"/>
                  </a:lnTo>
                  <a:lnTo>
                    <a:pt x="171" y="164"/>
                  </a:lnTo>
                  <a:lnTo>
                    <a:pt x="1096" y="504"/>
                  </a:lnTo>
                  <a:lnTo>
                    <a:pt x="1193" y="455"/>
                  </a:lnTo>
                  <a:lnTo>
                    <a:pt x="422" y="90"/>
                  </a:lnTo>
                  <a:lnTo>
                    <a:pt x="56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>
                <a:alpha val="60001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 flipH="1" flipV="1">
              <a:off x="5961436" y="525463"/>
              <a:ext cx="850900" cy="4587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204"/>
                </a:cxn>
                <a:cxn ang="0">
                  <a:pos x="171" y="164"/>
                </a:cxn>
                <a:cxn ang="0">
                  <a:pos x="1096" y="504"/>
                </a:cxn>
                <a:cxn ang="0">
                  <a:pos x="1193" y="455"/>
                </a:cxn>
                <a:cxn ang="0">
                  <a:pos x="422" y="90"/>
                </a:cxn>
                <a:cxn ang="0">
                  <a:pos x="569" y="58"/>
                </a:cxn>
                <a:cxn ang="0">
                  <a:pos x="0" y="0"/>
                </a:cxn>
              </a:cxnLst>
              <a:rect l="0" t="0" r="r" b="b"/>
              <a:pathLst>
                <a:path w="1193" h="504">
                  <a:moveTo>
                    <a:pt x="0" y="0"/>
                  </a:moveTo>
                  <a:lnTo>
                    <a:pt x="33" y="204"/>
                  </a:lnTo>
                  <a:lnTo>
                    <a:pt x="171" y="164"/>
                  </a:lnTo>
                  <a:lnTo>
                    <a:pt x="1096" y="504"/>
                  </a:lnTo>
                  <a:lnTo>
                    <a:pt x="1193" y="455"/>
                  </a:lnTo>
                  <a:lnTo>
                    <a:pt x="422" y="90"/>
                  </a:lnTo>
                  <a:lnTo>
                    <a:pt x="569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84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mpty blue rectangle"/>
          <p:cNvPicPr>
            <a:picLocks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1990167" y="-654427"/>
            <a:ext cx="5235388" cy="883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99" y="107579"/>
            <a:ext cx="5691460" cy="96818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Защита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персональных данных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60000" y="1440000"/>
            <a:ext cx="8583888" cy="49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полное соответствие Федеральному закону «О персональных данных»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хранятся и обрабатываются 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не отпечатки, а их модели </a:t>
            </a:r>
            <a:r>
              <a:rPr lang="ru-RU" sz="2800" b="0" i="0" kern="0" dirty="0" smtClean="0">
                <a:latin typeface="+mn-lt"/>
              </a:rPr>
              <a:t>—</a:t>
            </a:r>
            <a:r>
              <a:rPr lang="ru-RU" sz="2800" i="0" kern="0" dirty="0" smtClean="0">
                <a:latin typeface="+mn-lt"/>
              </a:rPr>
              <a:t> «шаблоны»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восстановить реальный отпечаток</a:t>
            </a:r>
            <a:br>
              <a:rPr lang="ru-RU" sz="2800" i="0" kern="0" dirty="0" smtClean="0">
                <a:latin typeface="+mn-lt"/>
              </a:rPr>
            </a:br>
            <a:r>
              <a:rPr lang="ru-RU" sz="2800" i="0" kern="0" dirty="0" smtClean="0">
                <a:latin typeface="+mn-lt"/>
              </a:rPr>
              <a:t>из шаблона невозможно</a:t>
            </a:r>
          </a:p>
          <a:p>
            <a:pPr marL="742950" lvl="1" indent="-285750">
              <a:spcBef>
                <a:spcPts val="1800"/>
              </a:spcBef>
              <a:buSzPct val="55000"/>
              <a:buFont typeface="Wingdings" pitchFamily="2" charset="2"/>
              <a:buChar char="q"/>
            </a:pPr>
            <a:r>
              <a:rPr lang="ru-RU" sz="2800" i="0" kern="0" dirty="0" smtClean="0">
                <a:latin typeface="+mn-lt"/>
              </a:rPr>
              <a:t>при увольнении сотрудника его персональные данные гарантированно уничтожаются</a:t>
            </a:r>
          </a:p>
        </p:txBody>
      </p:sp>
      <p:pic>
        <p:nvPicPr>
          <p:cNvPr id="11" name="Rectangle 461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3764" y="303446"/>
            <a:ext cx="785091" cy="8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38"/>
          <p:cNvGrpSpPr>
            <a:grpSpLocks/>
          </p:cNvGrpSpPr>
          <p:nvPr/>
        </p:nvGrpSpPr>
        <p:grpSpPr bwMode="auto">
          <a:xfrm>
            <a:off x="8113059" y="331694"/>
            <a:ext cx="454586" cy="779182"/>
            <a:chOff x="-1201" y="3219"/>
            <a:chExt cx="342" cy="569"/>
          </a:xfrm>
        </p:grpSpPr>
        <p:pic>
          <p:nvPicPr>
            <p:cNvPr id="19" name="Rectangle 3177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201" y="3219"/>
              <a:ext cx="342" cy="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Rectangle 3177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1080" y="3485"/>
              <a:ext cx="17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00227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>
                <a:effectLst/>
              </a:rPr>
              <a:t>обработка данных </a:t>
            </a:r>
            <a:r>
              <a:rPr lang="ru-RU" sz="2400" dirty="0" smtClean="0">
                <a:effectLst/>
              </a:rPr>
              <a:t>о </a:t>
            </a:r>
            <a:r>
              <a:rPr lang="ru-RU" sz="2400" dirty="0">
                <a:effectLst/>
              </a:rPr>
              <a:t>сотрудниках, регистрирующих </a:t>
            </a:r>
            <a:r>
              <a:rPr lang="ru-RU" sz="2400" dirty="0" smtClean="0">
                <a:effectLst/>
              </a:rPr>
              <a:t>свой </a:t>
            </a:r>
            <a:r>
              <a:rPr lang="ru-RU" sz="2400" dirty="0">
                <a:effectLst/>
              </a:rPr>
              <a:t>приход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или </a:t>
            </a:r>
            <a:r>
              <a:rPr lang="ru-RU" sz="2400" dirty="0">
                <a:effectLst/>
              </a:rPr>
              <a:t>уход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>
                <a:effectLst/>
              </a:rPr>
              <a:t>внесение в базу данных </a:t>
            </a:r>
            <a:r>
              <a:rPr lang="ru-RU" sz="2400" dirty="0" err="1">
                <a:effectLst/>
              </a:rPr>
              <a:t>BioTime</a:t>
            </a:r>
            <a:r>
              <a:rPr lang="ru-RU" sz="2400" dirty="0">
                <a:effectLst/>
              </a:rPr>
              <a:t> </a:t>
            </a:r>
            <a:r>
              <a:rPr lang="ru-RU" sz="2400" dirty="0" smtClean="0">
                <a:effectLst/>
              </a:rPr>
              <a:t>сведений о </a:t>
            </a:r>
            <a:r>
              <a:rPr lang="ru-RU" sz="2400" dirty="0">
                <a:effectLst/>
              </a:rPr>
              <a:t>регистрируемых приходах и уходах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>
                <a:effectLst/>
              </a:rPr>
              <a:t>внесение в базу данных событий, фиксируемых оператором (отпуск, болезнь, командировка сотрудника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 </a:t>
            </a:r>
            <a:r>
              <a:rPr lang="ru-RU" sz="2400" dirty="0">
                <a:effectLst/>
              </a:rPr>
              <a:t>т.п.)</a:t>
            </a:r>
          </a:p>
        </p:txBody>
      </p:sp>
      <p:pic>
        <p:nvPicPr>
          <p:cNvPr id="15" name="Picture 11" descr="D:\Pennie's documents\MS Image\NEWFeb15\Windows_Vista_Icons_ for_Marketing_use\CogWhee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00495">
            <a:off x="7506696" y="340039"/>
            <a:ext cx="1378232" cy="122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609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Сервер </a:t>
            </a:r>
            <a:r>
              <a:rPr lang="en-US" sz="3200" dirty="0" smtClean="0">
                <a:effectLst/>
                <a:latin typeface="Verdana" pitchFamily="34" charset="0"/>
              </a:rPr>
              <a:t>BioTime</a:t>
            </a:r>
            <a:endParaRPr lang="ru-RU" sz="3200" dirty="0">
              <a:effectLst/>
              <a:latin typeface="Verdana" pitchFamily="34" charset="0"/>
            </a:endParaRP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00227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функционирует в удаленном филиале</a:t>
            </a:r>
            <a:endParaRPr lang="ru-RU" sz="2400" dirty="0">
              <a:effectLst/>
            </a:endParaRP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поддерживает работу в филиале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всех остальных модулей</a:t>
            </a:r>
            <a:endParaRPr lang="ru-RU" sz="2400" dirty="0">
              <a:effectLst/>
            </a:endParaRP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может применяться вместе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терминалами контроля доступа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автоматически синхронизируется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центральным сервером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в головном офисе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«связка» серверов обеспечивает формирование консолидированных отчетов по компании в целом</a:t>
            </a:r>
            <a:endParaRPr lang="ru-RU" sz="2400" dirty="0">
              <a:effectLst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93232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Дополнительный 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сервер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Группа 22"/>
          <p:cNvGrpSpPr/>
          <p:nvPr/>
        </p:nvGrpSpPr>
        <p:grpSpPr>
          <a:xfrm>
            <a:off x="6521076" y="681420"/>
            <a:ext cx="2389188" cy="738660"/>
            <a:chOff x="3365500" y="5468573"/>
            <a:chExt cx="2389188" cy="738660"/>
          </a:xfrm>
        </p:grpSpPr>
        <p:pic>
          <p:nvPicPr>
            <p:cNvPr id="21" name="Picture 40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5500" y="5469045"/>
              <a:ext cx="2389188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363"/>
            <p:cNvSpPr txBox="1">
              <a:spLocks noChangeArrowheads="1"/>
            </p:cNvSpPr>
            <p:nvPr/>
          </p:nvSpPr>
          <p:spPr bwMode="gray">
            <a:xfrm>
              <a:off x="3544425" y="5468573"/>
              <a:ext cx="199445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i="0" dirty="0" smtClean="0">
                  <a:solidFill>
                    <a:srgbClr val="FFFF00"/>
                  </a:solidFill>
                  <a:latin typeface="Arial" charset="0"/>
                </a:rPr>
                <a:t>BioTime</a:t>
              </a:r>
              <a:br>
                <a:rPr lang="en-US" sz="2000" i="0" dirty="0" smtClean="0">
                  <a:solidFill>
                    <a:srgbClr val="FFFF00"/>
                  </a:solidFill>
                  <a:latin typeface="Arial" charset="0"/>
                </a:rPr>
              </a:br>
              <a:r>
                <a:rPr lang="en-US" sz="2000" i="0" dirty="0" smtClean="0">
                  <a:solidFill>
                    <a:srgbClr val="FFFF00"/>
                  </a:solidFill>
                  <a:latin typeface="Arial" charset="0"/>
                </a:rPr>
                <a:t>Remote Server</a:t>
              </a:r>
              <a:endParaRPr lang="en-US" sz="2000" i="0" dirty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4" name="Picture 5" descr="D:\Pennie's documents\MS Image\Shapes and Graphics\Windows_Vista_Icons_ for_Marketing_use\Vista Icons off the web\filemgmt.dll_I00ec_04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1606" y="2047037"/>
            <a:ext cx="1796071" cy="179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00227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регистрация новых сотрудников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 их персональных данных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формирование графиков работы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 политик учета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внесение сведений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 командировках,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больничных и т.п.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формирование отчетов</a:t>
            </a:r>
          </a:p>
          <a:p>
            <a:pPr>
              <a:spcBef>
                <a:spcPts val="15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экспорт отчетов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(включая форматы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.</a:t>
            </a:r>
            <a:r>
              <a:rPr lang="en-US" sz="2400" dirty="0" smtClean="0">
                <a:effectLst/>
              </a:rPr>
              <a:t>html, .</a:t>
            </a:r>
            <a:r>
              <a:rPr lang="en-US" sz="2400" dirty="0" err="1" smtClean="0">
                <a:effectLst/>
              </a:rPr>
              <a:t>xls</a:t>
            </a:r>
            <a:r>
              <a:rPr lang="en-US" sz="2400" dirty="0" smtClean="0">
                <a:effectLst/>
              </a:rPr>
              <a:t>, .xml</a:t>
            </a:r>
            <a:r>
              <a:rPr lang="ru-RU" sz="2400" dirty="0" smtClean="0">
                <a:effectLst/>
              </a:rPr>
              <a:t>)</a:t>
            </a:r>
            <a:endParaRPr lang="ru-RU" sz="2400" dirty="0">
              <a:effectLst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80"/>
            <a:ext cx="7772400" cy="6096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Администратор системы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510711" y="690469"/>
            <a:ext cx="2389187" cy="1125538"/>
            <a:chOff x="236" y="111"/>
            <a:chExt cx="1505" cy="709"/>
          </a:xfrm>
        </p:grpSpPr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6" y="111"/>
              <a:ext cx="150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253" y="218"/>
              <a:ext cx="1470" cy="602"/>
              <a:chOff x="253" y="218"/>
              <a:chExt cx="1470" cy="602"/>
            </a:xfrm>
          </p:grpSpPr>
          <p:sp>
            <p:nvSpPr>
              <p:cNvPr id="18" name="AutoShape 16"/>
              <p:cNvSpPr>
                <a:spLocks/>
              </p:cNvSpPr>
              <p:nvPr/>
            </p:nvSpPr>
            <p:spPr bwMode="auto">
              <a:xfrm>
                <a:off x="253" y="320"/>
                <a:ext cx="1470" cy="500"/>
              </a:xfrm>
              <a:prstGeom prst="roundRect">
                <a:avLst>
                  <a:gd name="adj" fmla="val 15000"/>
                </a:avLst>
              </a:prstGeom>
              <a:gradFill rotWithShape="0">
                <a:gsLst>
                  <a:gs pos="0">
                    <a:srgbClr val="CF2E88">
                      <a:alpha val="50000"/>
                    </a:srgbClr>
                  </a:gs>
                  <a:gs pos="100000">
                    <a:srgbClr val="812158">
                      <a:alpha val="0"/>
                    </a:srgbClr>
                  </a:gs>
                </a:gsLst>
                <a:lin ang="5400000" scaled="1"/>
              </a:gradFill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Text Box 14"/>
              <p:cNvSpPr txBox="1">
                <a:spLocks noChangeArrowheads="1"/>
              </p:cNvSpPr>
              <p:nvPr/>
            </p:nvSpPr>
            <p:spPr bwMode="gray">
              <a:xfrm>
                <a:off x="264" y="218"/>
                <a:ext cx="144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BioTime Manager</a:t>
                </a:r>
              </a:p>
            </p:txBody>
          </p:sp>
        </p:grpSp>
      </p:grp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183188" y="3643313"/>
          <a:ext cx="3717925" cy="268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PHOTO-PAINT" r:id="rId4" imgW="9742857" imgH="7047619" progId="">
                  <p:embed/>
                </p:oleObj>
              </mc:Choice>
              <mc:Fallback>
                <p:oleObj name="PHOTO-PAINT" r:id="rId4" imgW="9742857" imgH="704761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88" y="3643313"/>
                        <a:ext cx="3717925" cy="268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12" name="Рисунок 11" descr="biotime_manag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9376" y="1423984"/>
            <a:ext cx="531856" cy="5318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69888" y="1457148"/>
            <a:ext cx="6470183" cy="4800227"/>
          </a:xfrm>
          <a:noFill/>
          <a:ln/>
        </p:spPr>
        <p:txBody>
          <a:bodyPr/>
          <a:lstStyle/>
          <a:p>
            <a:pPr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извещение сотрудника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 регистрируемом событии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(приход/уход)</a:t>
            </a:r>
          </a:p>
          <a:p>
            <a:pPr>
              <a:spcBef>
                <a:spcPts val="1800"/>
              </a:spcBef>
              <a:buSzPct val="70000"/>
              <a:buFont typeface="Wingdings" pitchFamily="2" charset="2"/>
              <a:buChar char="q"/>
            </a:pPr>
            <a:r>
              <a:rPr lang="ru-RU" sz="2400" dirty="0" smtClean="0">
                <a:effectLst/>
              </a:rPr>
              <a:t>список сотрудников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с указанием их статуса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(присутствует, отсутствует)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88000" y="107579"/>
            <a:ext cx="5915576" cy="84267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effectLst/>
                <a:latin typeface="Verdana" pitchFamily="34" charset="0"/>
              </a:rPr>
              <a:t>Регистрация приходов</a:t>
            </a:r>
            <a:br>
              <a:rPr lang="ru-RU" sz="3200" dirty="0" smtClean="0">
                <a:effectLst/>
                <a:latin typeface="Verdana" pitchFamily="34" charset="0"/>
              </a:rPr>
            </a:br>
            <a:r>
              <a:rPr lang="ru-RU" sz="3200" dirty="0" smtClean="0">
                <a:effectLst/>
                <a:latin typeface="Verdana" pitchFamily="34" charset="0"/>
              </a:rPr>
              <a:t>и уходов</a:t>
            </a:r>
            <a:endParaRPr lang="ru-RU" sz="3200" dirty="0">
              <a:effectLst/>
              <a:latin typeface="Verdana" pitchFamily="34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509123" y="672540"/>
            <a:ext cx="2392363" cy="1092200"/>
            <a:chOff x="231" y="128"/>
            <a:chExt cx="1507" cy="688"/>
          </a:xfrm>
        </p:grpSpPr>
        <p:sp>
          <p:nvSpPr>
            <p:cNvPr id="22" name="AutoShape 32"/>
            <p:cNvSpPr>
              <a:spLocks/>
            </p:cNvSpPr>
            <p:nvPr/>
          </p:nvSpPr>
          <p:spPr bwMode="auto">
            <a:xfrm>
              <a:off x="231" y="346"/>
              <a:ext cx="1470" cy="470"/>
            </a:xfrm>
            <a:prstGeom prst="roundRect">
              <a:avLst>
                <a:gd name="adj" fmla="val 15954"/>
              </a:avLst>
            </a:prstGeom>
            <a:gradFill rotWithShape="0">
              <a:gsLst>
                <a:gs pos="0">
                  <a:srgbClr val="9ED801">
                    <a:alpha val="50000"/>
                  </a:srgbClr>
                </a:gs>
                <a:gs pos="100000">
                  <a:srgbClr val="812158">
                    <a:alpha val="0"/>
                  </a:srgbClr>
                </a:gs>
              </a:gsLst>
              <a:lin ang="5400000" scaled="1"/>
            </a:gradFill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233" y="128"/>
              <a:ext cx="1505" cy="465"/>
              <a:chOff x="338" y="1399"/>
              <a:chExt cx="1505" cy="465"/>
            </a:xfrm>
          </p:grpSpPr>
          <p:pic>
            <p:nvPicPr>
              <p:cNvPr id="24" name="Picture 3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38" y="1399"/>
                <a:ext cx="150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31"/>
              <p:cNvSpPr txBox="1">
                <a:spLocks noChangeAspect="1" noChangeArrowheads="1"/>
              </p:cNvSpPr>
              <p:nvPr/>
            </p:nvSpPr>
            <p:spPr bwMode="gray">
              <a:xfrm>
                <a:off x="477" y="1506"/>
                <a:ext cx="122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i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BioTime Clock</a:t>
                </a:r>
              </a:p>
            </p:txBody>
          </p:sp>
        </p:grpSp>
      </p:grpSp>
      <p:pic>
        <p:nvPicPr>
          <p:cNvPr id="26" name="Picture 38" descr="BioTi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9084" y="1819835"/>
            <a:ext cx="4014916" cy="4538103"/>
          </a:xfrm>
          <a:prstGeom prst="rect">
            <a:avLst/>
          </a:prstGeom>
          <a:noFill/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424701" y="6508375"/>
            <a:ext cx="3579037" cy="304800"/>
          </a:xfrm>
        </p:spPr>
        <p:txBody>
          <a:bodyPr/>
          <a:lstStyle/>
          <a:p>
            <a:pPr algn="ctr"/>
            <a:r>
              <a:rPr lang="ru-RU" dirty="0" smtClean="0"/>
              <a:t>Учет рабочего времени  и контроль доступа</a:t>
            </a:r>
            <a:endParaRPr lang="ru-RU" dirty="0"/>
          </a:p>
        </p:txBody>
      </p:sp>
      <p:pic>
        <p:nvPicPr>
          <p:cNvPr id="14" name="Рисунок 13" descr="biotime_clo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276" y="1396533"/>
            <a:ext cx="528311" cy="5422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iolink_multibio">
  <a:themeElements>
    <a:clrScheme name="biolink_multibi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iolink_multib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iolink_multibi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link_multibi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ink_multibi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ink_multibi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ink_multibi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ink_multibi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ink_multibi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biolink_multibio</Template>
  <TotalTime>23526</TotalTime>
  <Words>1224</Words>
  <Application>Microsoft Office PowerPoint</Application>
  <PresentationFormat>Экран (4:3)</PresentationFormat>
  <Paragraphs>419</Paragraphs>
  <Slides>52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5" baseType="lpstr">
      <vt:lpstr>biolink_multibio</vt:lpstr>
      <vt:lpstr>Специальное оформление</vt:lpstr>
      <vt:lpstr>PHOTO-PAINT</vt:lpstr>
      <vt:lpstr>Презентация PowerPoint</vt:lpstr>
      <vt:lpstr>Содержание</vt:lpstr>
      <vt:lpstr>Назначение  и функции</vt:lpstr>
      <vt:lpstr>Назначение  и функции</vt:lpstr>
      <vt:lpstr>Структура BioTime</vt:lpstr>
      <vt:lpstr>Сервер BioTime</vt:lpstr>
      <vt:lpstr>Дополнительный  сервер</vt:lpstr>
      <vt:lpstr>Администратор системы</vt:lpstr>
      <vt:lpstr>Регистрация приходов и уходов</vt:lpstr>
      <vt:lpstr>Служба мгновенных оповещений</vt:lpstr>
      <vt:lpstr>Администратор контроля доступа</vt:lpstr>
      <vt:lpstr>Рабочее место охранника</vt:lpstr>
      <vt:lpstr>Далее …</vt:lpstr>
      <vt:lpstr>Настройка</vt:lpstr>
      <vt:lpstr>Графики и политики учета</vt:lpstr>
      <vt:lpstr>Эксплуатация</vt:lpstr>
      <vt:lpstr>С точки зрения сотрудника</vt:lpstr>
      <vt:lpstr>Учет рабочего времени: отчеты</vt:lpstr>
      <vt:lpstr>Учет рабочего времени: журналы</vt:lpstr>
      <vt:lpstr>Расчет  заработной платы</vt:lpstr>
      <vt:lpstr>Подтверждение присутствия</vt:lpstr>
      <vt:lpstr>Совместимость  с  1С:Предприятие</vt:lpstr>
      <vt:lpstr>Совместимость  с  1С:Предприятие</vt:lpstr>
      <vt:lpstr>Совместимость  с  1С:Предприятие</vt:lpstr>
      <vt:lpstr>Далее …</vt:lpstr>
      <vt:lpstr>Настройка</vt:lpstr>
      <vt:lpstr>Помещения  и проходные</vt:lpstr>
      <vt:lpstr>Правила и графики</vt:lpstr>
      <vt:lpstr>Запрет повторного прохода</vt:lpstr>
      <vt:lpstr>Сигналы тревоги</vt:lpstr>
      <vt:lpstr>Коллективный доступ</vt:lpstr>
      <vt:lpstr>Эксплуатация</vt:lpstr>
      <vt:lpstr>С точки зрения сотрудника</vt:lpstr>
      <vt:lpstr>Контроль доступа: журналы</vt:lpstr>
      <vt:lpstr>Терминалы контроля доступа</vt:lpstr>
      <vt:lpstr>Терминалы контроля доступа</vt:lpstr>
      <vt:lpstr>Терминалы контроля доступа</vt:lpstr>
      <vt:lpstr>Терминалы контроля доступа</vt:lpstr>
      <vt:lpstr>Далее …</vt:lpstr>
      <vt:lpstr>Территориальная структура</vt:lpstr>
      <vt:lpstr>Территориальная структура</vt:lpstr>
      <vt:lpstr>Территориальная структура</vt:lpstr>
      <vt:lpstr>Управленческая иерархия</vt:lpstr>
      <vt:lpstr>Разграничение прав менеджеров BioTime</vt:lpstr>
      <vt:lpstr>Единое администрирование</vt:lpstr>
      <vt:lpstr>Единое администрирование</vt:lpstr>
      <vt:lpstr>Интеграция СУРВ и СКУД</vt:lpstr>
      <vt:lpstr>Далее …</vt:lpstr>
      <vt:lpstr>Простота и удобство эксплуатации</vt:lpstr>
      <vt:lpstr>Экономическая эффективность</vt:lpstr>
      <vt:lpstr>Повышение уровня безопасности</vt:lpstr>
      <vt:lpstr>Защита персональных данных</vt:lpstr>
    </vt:vector>
  </TitlesOfParts>
  <Company>BioLink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BioLink IDenium</dc:title>
  <dc:subject>защита информации</dc:subject>
  <dc:creator>И.Лукашов</dc:creator>
  <cp:lastModifiedBy>Igor Lukashov</cp:lastModifiedBy>
  <cp:revision>921</cp:revision>
  <dcterms:created xsi:type="dcterms:W3CDTF">2004-04-08T14:12:53Z</dcterms:created>
  <dcterms:modified xsi:type="dcterms:W3CDTF">2015-09-16T08:16:15Z</dcterms:modified>
</cp:coreProperties>
</file>